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6"/>
  </p:sldMasterIdLst>
  <p:notesMasterIdLst>
    <p:notesMasterId r:id="rId13"/>
  </p:notesMasterIdLst>
  <p:handoutMasterIdLst>
    <p:handoutMasterId r:id="rId14"/>
  </p:handoutMasterIdLst>
  <p:sldIdLst>
    <p:sldId id="2061" r:id="rId7"/>
    <p:sldId id="2147479642" r:id="rId8"/>
    <p:sldId id="2147479643" r:id="rId9"/>
    <p:sldId id="2147482383" r:id="rId10"/>
    <p:sldId id="2147482382" r:id="rId11"/>
    <p:sldId id="2056" r:id="rId12"/>
  </p:sldIdLst>
  <p:sldSz cx="12192000" cy="6858000"/>
  <p:notesSz cx="6858000" cy="9144000"/>
  <p:defaultTextStyle>
    <a:defPPr>
      <a:defRPr lang="en-US"/>
    </a:defPPr>
    <a:lvl1pPr algn="l" defTabSz="912813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1pPr>
    <a:lvl2pPr marL="455613" indent="1588" algn="l" defTabSz="912813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2pPr>
    <a:lvl3pPr marL="912813" indent="1588" algn="l" defTabSz="912813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3pPr>
    <a:lvl4pPr marL="1370013" indent="1588" algn="l" defTabSz="912813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4pPr>
    <a:lvl5pPr marL="1827213" indent="1588" algn="l" defTabSz="912813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5pPr>
    <a:lvl6pPr marL="2286000" algn="l" defTabSz="914400" rtl="0" eaLnBrk="1" latinLnBrk="0" hangingPunct="1"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6pPr>
    <a:lvl7pPr marL="2743200" algn="l" defTabSz="914400" rtl="0" eaLnBrk="1" latinLnBrk="0" hangingPunct="1"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7pPr>
    <a:lvl8pPr marL="3200400" algn="l" defTabSz="914400" rtl="0" eaLnBrk="1" latinLnBrk="0" hangingPunct="1"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8pPr>
    <a:lvl9pPr marL="3657600" algn="l" defTabSz="914400" rtl="0" eaLnBrk="1" latinLnBrk="0" hangingPunct="1"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ku Uchikawa" initials="" lastIdx="11" clrIdx="0"/>
  <p:cmAuthor id="2" name="Mary Feil-Jacobs" initials="" lastIdx="43" clrIdx="1"/>
  <p:cmAuthor id="3" name="Monica Lueder" initials="" lastIdx="22" clrIdx="2"/>
  <p:cmAuthor id="4" name="Unknown User1" initials="Unknown User1" lastIdx="28" clrIdx="3"/>
  <p:cmAuthor id="5" name="Tracy Tran" initials="" lastIdx="9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C9FD"/>
    <a:srgbClr val="89D1FF"/>
    <a:srgbClr val="002A86"/>
    <a:srgbClr val="0070F2"/>
    <a:srgbClr val="89D2FF"/>
    <a:srgbClr val="032986"/>
    <a:srgbClr val="F5F6F8"/>
    <a:srgbClr val="0076CB"/>
    <a:srgbClr val="FE0000"/>
    <a:srgbClr val="E1E1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653FB64-0A77-6542-A113-C0DEC9E9C1CF}" v="9" dt="2023-10-13T06:55:36.7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95"/>
    <p:restoredTop sz="95694"/>
  </p:normalViewPr>
  <p:slideViewPr>
    <p:cSldViewPr snapToGrid="0">
      <p:cViewPr varScale="1">
        <p:scale>
          <a:sx n="103" d="100"/>
          <a:sy n="103" d="100"/>
        </p:scale>
        <p:origin x="184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5" Type="http://schemas.openxmlformats.org/officeDocument/2006/relationships/customXml" Target="../customXml/item5.xml"/><Relationship Id="rId15" Type="http://schemas.openxmlformats.org/officeDocument/2006/relationships/commentAuthors" Target="commentAuthors.xml"/><Relationship Id="rId10" Type="http://schemas.openxmlformats.org/officeDocument/2006/relationships/slide" Target="slides/slide4.xml"/><Relationship Id="rId19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, Anbusivam" userId="ad9efb95-9541-4bc7-8da9-9942e221795e" providerId="ADAL" clId="{9653FB64-0A77-6542-A113-C0DEC9E9C1CF}"/>
    <pc:docChg chg="undo custSel addSld delSld modSld">
      <pc:chgData name="S, Anbusivam" userId="ad9efb95-9541-4bc7-8da9-9942e221795e" providerId="ADAL" clId="{9653FB64-0A77-6542-A113-C0DEC9E9C1CF}" dt="2023-10-15T10:34:47.977" v="20" actId="2696"/>
      <pc:docMkLst>
        <pc:docMk/>
      </pc:docMkLst>
      <pc:sldChg chg="addSp delSp modSp">
        <pc:chgData name="S, Anbusivam" userId="ad9efb95-9541-4bc7-8da9-9942e221795e" providerId="ADAL" clId="{9653FB64-0A77-6542-A113-C0DEC9E9C1CF}" dt="2023-10-13T06:55:30.601" v="14" actId="478"/>
        <pc:sldMkLst>
          <pc:docMk/>
          <pc:sldMk cId="3165650660" sldId="2056"/>
        </pc:sldMkLst>
        <pc:spChg chg="add del mod">
          <ac:chgData name="S, Anbusivam" userId="ad9efb95-9541-4bc7-8da9-9942e221795e" providerId="ADAL" clId="{9653FB64-0A77-6542-A113-C0DEC9E9C1CF}" dt="2023-10-13T06:55:30.601" v="14" actId="478"/>
          <ac:spMkLst>
            <pc:docMk/>
            <pc:sldMk cId="3165650660" sldId="2056"/>
            <ac:spMk id="2" creationId="{BB533225-7B2E-15AA-CCF3-D9F447C27706}"/>
          </ac:spMkLst>
        </pc:spChg>
        <pc:spChg chg="del">
          <ac:chgData name="S, Anbusivam" userId="ad9efb95-9541-4bc7-8da9-9942e221795e" providerId="ADAL" clId="{9653FB64-0A77-6542-A113-C0DEC9E9C1CF}" dt="2023-10-13T06:55:27.202" v="13" actId="478"/>
          <ac:spMkLst>
            <pc:docMk/>
            <pc:sldMk cId="3165650660" sldId="2056"/>
            <ac:spMk id="4" creationId="{764BF401-526E-AC16-81F3-A46E233F0BD6}"/>
          </ac:spMkLst>
        </pc:spChg>
      </pc:sldChg>
      <pc:sldChg chg="addSp delSp modSp">
        <pc:chgData name="S, Anbusivam" userId="ad9efb95-9541-4bc7-8da9-9942e221795e" providerId="ADAL" clId="{9653FB64-0A77-6542-A113-C0DEC9E9C1CF}" dt="2023-10-13T06:55:36.762" v="16" actId="478"/>
        <pc:sldMkLst>
          <pc:docMk/>
          <pc:sldMk cId="1777365853" sldId="2061"/>
        </pc:sldMkLst>
        <pc:spChg chg="del">
          <ac:chgData name="S, Anbusivam" userId="ad9efb95-9541-4bc7-8da9-9942e221795e" providerId="ADAL" clId="{9653FB64-0A77-6542-A113-C0DEC9E9C1CF}" dt="2023-10-13T06:55:34.765" v="15" actId="478"/>
          <ac:spMkLst>
            <pc:docMk/>
            <pc:sldMk cId="1777365853" sldId="2061"/>
            <ac:spMk id="3" creationId="{5BDD9128-1023-B0DF-C506-B21D62D91990}"/>
          </ac:spMkLst>
        </pc:spChg>
        <pc:spChg chg="add del mod">
          <ac:chgData name="S, Anbusivam" userId="ad9efb95-9541-4bc7-8da9-9942e221795e" providerId="ADAL" clId="{9653FB64-0A77-6542-A113-C0DEC9E9C1CF}" dt="2023-10-13T06:55:36.762" v="16" actId="478"/>
          <ac:spMkLst>
            <pc:docMk/>
            <pc:sldMk cId="1777365853" sldId="2061"/>
            <ac:spMk id="4" creationId="{FE541598-DC41-FA28-4D6A-74BA28310B79}"/>
          </ac:spMkLst>
        </pc:spChg>
      </pc:sldChg>
      <pc:sldChg chg="addSp delSp modSp mod modShow">
        <pc:chgData name="S, Anbusivam" userId="ad9efb95-9541-4bc7-8da9-9942e221795e" providerId="ADAL" clId="{9653FB64-0A77-6542-A113-C0DEC9E9C1CF}" dt="2023-10-13T07:37:29.718" v="18" actId="729"/>
        <pc:sldMkLst>
          <pc:docMk/>
          <pc:sldMk cId="2619620769" sldId="2147482383"/>
        </pc:sldMkLst>
        <pc:spChg chg="mod">
          <ac:chgData name="S, Anbusivam" userId="ad9efb95-9541-4bc7-8da9-9942e221795e" providerId="ADAL" clId="{9653FB64-0A77-6542-A113-C0DEC9E9C1CF}" dt="2023-10-05T05:37:12.859" v="9" actId="14100"/>
          <ac:spMkLst>
            <pc:docMk/>
            <pc:sldMk cId="2619620769" sldId="2147482383"/>
            <ac:spMk id="22" creationId="{F247D882-153A-42CC-A91C-B729D73D9F0B}"/>
          </ac:spMkLst>
        </pc:spChg>
        <pc:spChg chg="add del">
          <ac:chgData name="S, Anbusivam" userId="ad9efb95-9541-4bc7-8da9-9942e221795e" providerId="ADAL" clId="{9653FB64-0A77-6542-A113-C0DEC9E9C1CF}" dt="2023-10-05T05:37:13.707" v="11" actId="478"/>
          <ac:spMkLst>
            <pc:docMk/>
            <pc:sldMk cId="2619620769" sldId="2147482383"/>
            <ac:spMk id="74" creationId="{C6509207-7A58-4B6A-AF76-AC789B22C7C5}"/>
          </ac:spMkLst>
        </pc:spChg>
        <pc:spChg chg="add del">
          <ac:chgData name="S, Anbusivam" userId="ad9efb95-9541-4bc7-8da9-9942e221795e" providerId="ADAL" clId="{9653FB64-0A77-6542-A113-C0DEC9E9C1CF}" dt="2023-10-05T05:37:13.341" v="10" actId="478"/>
          <ac:spMkLst>
            <pc:docMk/>
            <pc:sldMk cId="2619620769" sldId="2147482383"/>
            <ac:spMk id="75" creationId="{4835B02B-B17C-4EB7-AC4B-70B22A37D0EB}"/>
          </ac:spMkLst>
        </pc:spChg>
        <pc:spChg chg="add del">
          <ac:chgData name="S, Anbusivam" userId="ad9efb95-9541-4bc7-8da9-9942e221795e" providerId="ADAL" clId="{9653FB64-0A77-6542-A113-C0DEC9E9C1CF}" dt="2023-10-05T05:37:13.707" v="11" actId="478"/>
          <ac:spMkLst>
            <pc:docMk/>
            <pc:sldMk cId="2619620769" sldId="2147482383"/>
            <ac:spMk id="124" creationId="{1186AC0E-DA5B-4383-9F6F-8C03E3D3B72F}"/>
          </ac:spMkLst>
        </pc:spChg>
        <pc:grpChg chg="add del">
          <ac:chgData name="S, Anbusivam" userId="ad9efb95-9541-4bc7-8da9-9942e221795e" providerId="ADAL" clId="{9653FB64-0A77-6542-A113-C0DEC9E9C1CF}" dt="2023-10-05T05:37:13.707" v="11" actId="478"/>
          <ac:grpSpMkLst>
            <pc:docMk/>
            <pc:sldMk cId="2619620769" sldId="2147482383"/>
            <ac:grpSpMk id="116" creationId="{244ED1D1-AC37-4FA4-AD0C-7925E4FEA12F}"/>
          </ac:grpSpMkLst>
        </pc:grpChg>
        <pc:grpChg chg="add del">
          <ac:chgData name="S, Anbusivam" userId="ad9efb95-9541-4bc7-8da9-9942e221795e" providerId="ADAL" clId="{9653FB64-0A77-6542-A113-C0DEC9E9C1CF}" dt="2023-10-05T05:37:13.707" v="11" actId="478"/>
          <ac:grpSpMkLst>
            <pc:docMk/>
            <pc:sldMk cId="2619620769" sldId="2147482383"/>
            <ac:grpSpMk id="146" creationId="{14A2421F-2AC1-4ED0-9AA6-30B3CE35DBFD}"/>
          </ac:grpSpMkLst>
        </pc:grpChg>
        <pc:grpChg chg="add del">
          <ac:chgData name="S, Anbusivam" userId="ad9efb95-9541-4bc7-8da9-9942e221795e" providerId="ADAL" clId="{9653FB64-0A77-6542-A113-C0DEC9E9C1CF}" dt="2023-10-05T05:37:13.707" v="11" actId="478"/>
          <ac:grpSpMkLst>
            <pc:docMk/>
            <pc:sldMk cId="2619620769" sldId="2147482383"/>
            <ac:grpSpMk id="149" creationId="{B075DCD9-D038-4B3C-806A-1BC8DEF95A3C}"/>
          </ac:grpSpMkLst>
        </pc:grpChg>
      </pc:sldChg>
      <pc:sldChg chg="add del mod modShow">
        <pc:chgData name="S, Anbusivam" userId="ad9efb95-9541-4bc7-8da9-9942e221795e" providerId="ADAL" clId="{9653FB64-0A77-6542-A113-C0DEC9E9C1CF}" dt="2023-10-15T10:34:47.977" v="20" actId="2696"/>
        <pc:sldMkLst>
          <pc:docMk/>
          <pc:sldMk cId="3300337892" sldId="2147482384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998DDFDC-1C44-4205-842A-F39297517D0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-11113"/>
            <a:ext cx="2971800" cy="45720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914367" eaLnBrk="1" fontAlgn="auto" hangingPunct="1">
              <a:spcBef>
                <a:spcPts val="0"/>
              </a:spcBef>
              <a:spcAft>
                <a:spcPts val="0"/>
              </a:spcAft>
              <a:defRPr sz="1200" dirty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5A09F6-C33B-4CE0-B328-A5B796B8E25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914367" eaLnBrk="1" fontAlgn="auto" hangingPunct="1">
              <a:spcBef>
                <a:spcPts val="0"/>
              </a:spcBef>
              <a:spcAft>
                <a:spcPts val="0"/>
              </a:spcAft>
              <a:defRPr sz="1200" smtClean="0"/>
            </a:lvl1pPr>
          </a:lstStyle>
          <a:p>
            <a:pPr>
              <a:defRPr/>
            </a:pPr>
            <a:fld id="{076A9916-439C-4431-97F6-A300BC6386FA}" type="datetime8">
              <a:rPr lang="en-US"/>
              <a:pPr>
                <a:defRPr/>
              </a:pPr>
              <a:t>10/13/23 12:24 PM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4DAA27-F6AD-45DE-A73D-8D673EED05D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4375" cy="331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398463" algn="l" defTabSz="914099" fontAlgn="auto">
              <a:spcBef>
                <a:spcPts val="0"/>
              </a:spcBef>
              <a:spcAft>
                <a:spcPts val="0"/>
              </a:spcAft>
              <a:defRPr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defRPr>
            </a:lvl1pPr>
          </a:lstStyle>
          <a:p>
            <a:pPr>
              <a:defRPr/>
            </a:pPr>
            <a:r>
              <a:rPr lang="en-US"/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BAF417-AD21-4405-8CA2-E9A8F5531D1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783263" y="8685213"/>
            <a:ext cx="107315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914367" eaLnBrk="1" fontAlgn="auto" hangingPunct="1">
              <a:spcBef>
                <a:spcPts val="0"/>
              </a:spcBef>
              <a:spcAft>
                <a:spcPts val="0"/>
              </a:spcAft>
              <a:defRPr sz="1200" smtClean="0"/>
            </a:lvl1pPr>
          </a:lstStyle>
          <a:p>
            <a:pPr>
              <a:defRPr/>
            </a:pPr>
            <a:fld id="{C116318A-FE1E-4A1B-8179-FF037B9BDA2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2.svg>
</file>

<file path=ppt/media/image3.jpeg>
</file>

<file path=ppt/media/image4.png>
</file>

<file path=ppt/media/image5.svg>
</file>

<file path=ppt/media/image6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57C62777-68FB-4438-8904-87A5A48FF7C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914367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Segoe U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A356DF00-F788-45E7-A947-D52CE71E7B6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CD13534-2915-41AA-8B19-225BC064778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1375" cy="355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 defTabSz="914099" fontAlgn="auto">
              <a:spcBef>
                <a:spcPts val="0"/>
              </a:spcBef>
              <a:spcAft>
                <a:spcPts val="0"/>
              </a:spcAft>
              <a:defRPr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defRPr>
            </a:lvl1pPr>
          </a:lstStyle>
          <a:p>
            <a:pPr>
              <a:defRPr/>
            </a:pPr>
            <a:r>
              <a:rPr lang="en-US"/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75654602-7C9C-4D30-A8B3-68B40AF6E4A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914367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Segoe UI" pitchFamily="34" charset="0"/>
              </a:defRPr>
            </a:lvl1pPr>
          </a:lstStyle>
          <a:p>
            <a:pPr>
              <a:defRPr/>
            </a:pPr>
            <a:fld id="{93709C18-1759-4834-B9A7-2A4A4DEF8FEE}" type="datetime8">
              <a:rPr lang="en-US"/>
              <a:pPr>
                <a:defRPr/>
              </a:pPr>
              <a:t>10/13/23 12:24 PM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156DBA51-2F57-4F26-9863-D434DF4178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FDC5FC0-860A-433A-B96C-C43F738B44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908675" y="8685213"/>
            <a:ext cx="947738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914367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Segoe UI" pitchFamily="34" charset="0"/>
              </a:defRPr>
            </a:lvl1pPr>
          </a:lstStyle>
          <a:p>
            <a:pPr>
              <a:defRPr/>
            </a:pPr>
            <a:fld id="{7339760D-58A6-4F8B-9C20-3902ABE1EB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/>
  <p:notesStyle>
    <a:lvl1pPr algn="l" defTabSz="912813" rtl="0" fontAlgn="base">
      <a:lnSpc>
        <a:spcPct val="90000"/>
      </a:lnSpc>
      <a:spcBef>
        <a:spcPct val="30000"/>
      </a:spcBef>
      <a:spcAft>
        <a:spcPts val="338"/>
      </a:spcAft>
      <a:defRPr sz="8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1pPr>
    <a:lvl2pPr marL="212725" indent="-104775" algn="l" defTabSz="912813" rtl="0" fontAlgn="base">
      <a:lnSpc>
        <a:spcPct val="90000"/>
      </a:lnSpc>
      <a:spcBef>
        <a:spcPct val="30000"/>
      </a:spcBef>
      <a:spcAft>
        <a:spcPts val="338"/>
      </a:spcAft>
      <a:buFont typeface="Arial" panose="020B0604020202020204" pitchFamily="34" charset="0"/>
      <a:buChar char="•"/>
      <a:defRPr sz="8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2pPr>
    <a:lvl3pPr marL="327025" indent="-114300" algn="l" defTabSz="912813" rtl="0" fontAlgn="base">
      <a:lnSpc>
        <a:spcPct val="90000"/>
      </a:lnSpc>
      <a:spcBef>
        <a:spcPct val="30000"/>
      </a:spcBef>
      <a:spcAft>
        <a:spcPts val="338"/>
      </a:spcAft>
      <a:buFont typeface="Arial" panose="020B0604020202020204" pitchFamily="34" charset="0"/>
      <a:buChar char="•"/>
      <a:defRPr sz="8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3pPr>
    <a:lvl4pPr marL="482600" indent="-146050" algn="l" defTabSz="912813" rtl="0" fontAlgn="base">
      <a:lnSpc>
        <a:spcPct val="90000"/>
      </a:lnSpc>
      <a:spcBef>
        <a:spcPct val="30000"/>
      </a:spcBef>
      <a:spcAft>
        <a:spcPts val="338"/>
      </a:spcAft>
      <a:buFont typeface="Arial" panose="020B0604020202020204" pitchFamily="34" charset="0"/>
      <a:buChar char="•"/>
      <a:defRPr sz="8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4pPr>
    <a:lvl5pPr marL="614363" indent="-114300" algn="l" defTabSz="912813" rtl="0" fontAlgn="base">
      <a:lnSpc>
        <a:spcPct val="90000"/>
      </a:lnSpc>
      <a:spcBef>
        <a:spcPct val="30000"/>
      </a:spcBef>
      <a:spcAft>
        <a:spcPts val="338"/>
      </a:spcAft>
      <a:buFont typeface="Arial" panose="020B0604020202020204" pitchFamily="34" charset="0"/>
      <a:buChar char="•"/>
      <a:defRPr sz="8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learning.sap.com/teched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8192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dirty="0">
                <a:effectLst/>
                <a:latin typeface="Calibri"/>
                <a:ea typeface="Calibri" panose="020F0502020204030204" pitchFamily="34" charset="0"/>
                <a:cs typeface="Calibri"/>
              </a:rPr>
              <a:t>Here are some great learning offerings to compliment your conference.</a:t>
            </a:r>
          </a:p>
          <a:p>
            <a:r>
              <a:rPr lang="en-US" sz="1400" dirty="0">
                <a:effectLst/>
                <a:latin typeface="Calibri"/>
                <a:ea typeface="Calibri" panose="020F0502020204030204" pitchFamily="34" charset="0"/>
                <a:cs typeface="Calibri"/>
              </a:rPr>
              <a:t> </a:t>
            </a:r>
          </a:p>
          <a:p>
            <a:r>
              <a:rPr lang="en-US" sz="1400" dirty="0">
                <a:effectLst/>
                <a:latin typeface="Calibri"/>
                <a:ea typeface="Calibri" panose="020F0502020204030204" pitchFamily="34" charset="0"/>
                <a:cs typeface="Calibri"/>
              </a:rPr>
              <a:t>You can prepare for a certification with free SAP Learning Journeys.</a:t>
            </a:r>
          </a:p>
          <a:p>
            <a:r>
              <a:rPr lang="en-US" sz="1400" dirty="0">
                <a:effectLst/>
                <a:latin typeface="Calibri"/>
                <a:ea typeface="Calibri" panose="020F0502020204030204" pitchFamily="34" charset="0"/>
                <a:cs typeface="Calibri"/>
              </a:rPr>
              <a:t>Save with an exclusive SAP TechEd certification offer that came in your</a:t>
            </a:r>
            <a:r>
              <a:rPr lang="en-US" sz="1400" dirty="0">
                <a:latin typeface="Calibri"/>
                <a:ea typeface="Calibri" panose="020F0502020204030204" pitchFamily="34" charset="0"/>
                <a:cs typeface="Calibri"/>
              </a:rPr>
              <a:t> SAP</a:t>
            </a:r>
            <a:r>
              <a:rPr lang="en-US" sz="1400" dirty="0">
                <a:effectLst/>
                <a:latin typeface="Calibri"/>
                <a:ea typeface="Calibri" panose="020F0502020204030204" pitchFamily="34" charset="0"/>
                <a:cs typeface="Calibri"/>
              </a:rPr>
              <a:t> TechEd registration email</a:t>
            </a:r>
          </a:p>
          <a:p>
            <a:r>
              <a:rPr lang="en-US" sz="1400" dirty="0">
                <a:latin typeface="Calibri"/>
                <a:ea typeface="Calibri" panose="020F0502020204030204" pitchFamily="34" charset="0"/>
                <a:cs typeface="Calibri"/>
              </a:rPr>
              <a:t>Connect with the experts, expand your network, and share your knowledge and experiences with others in the SAP Community</a:t>
            </a:r>
          </a:p>
          <a:p>
            <a:r>
              <a:rPr lang="en-US" sz="1400" dirty="0">
                <a:effectLst/>
                <a:latin typeface="Calibri"/>
                <a:ea typeface="Calibri" panose="020F0502020204030204" pitchFamily="34" charset="0"/>
                <a:cs typeface="Calibri"/>
              </a:rPr>
              <a:t>And network in a moderated SAP Learning Group to get your learning questions answered</a:t>
            </a:r>
            <a:r>
              <a:rPr lang="en-US" sz="1400" dirty="0">
                <a:latin typeface="Calibri"/>
                <a:ea typeface="Calibri" panose="020F0502020204030204" pitchFamily="34" charset="0"/>
                <a:cs typeface="Calibri"/>
              </a:rPr>
              <a:t> 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/>
            </a:endParaRPr>
          </a:p>
          <a:p>
            <a:r>
              <a:rPr lang="en-US" sz="1400" dirty="0">
                <a:effectLst/>
                <a:latin typeface="Calibri"/>
                <a:ea typeface="Calibri" panose="020F0502020204030204" pitchFamily="34" charset="0"/>
                <a:cs typeface="Calibri"/>
              </a:rPr>
              <a:t> </a:t>
            </a:r>
          </a:p>
          <a:p>
            <a:r>
              <a:rPr lang="en-US" sz="1400" dirty="0">
                <a:effectLst/>
                <a:latin typeface="Calibri"/>
                <a:ea typeface="Calibri" panose="020F0502020204030204" pitchFamily="34" charset="0"/>
                <a:cs typeface="Calibri"/>
              </a:rPr>
              <a:t>Find all the great content at </a:t>
            </a:r>
            <a:r>
              <a:rPr lang="en-US" sz="1400" u="sng" dirty="0">
                <a:solidFill>
                  <a:srgbClr val="0563C1"/>
                </a:solidFill>
                <a:effectLst/>
                <a:latin typeface="Calibri"/>
                <a:ea typeface="Calibri" panose="020F0502020204030204" pitchFamily="34" charset="0"/>
                <a:cs typeface="Calibri"/>
                <a:hlinkClick r:id="rId3"/>
              </a:rPr>
              <a:t>learning.sap.com/teched</a:t>
            </a:r>
            <a:r>
              <a:rPr lang="en-US" sz="1400" dirty="0">
                <a:effectLst/>
                <a:latin typeface="Calibri"/>
                <a:ea typeface="Calibri" panose="020F0502020204030204" pitchFamily="34" charset="0"/>
                <a:cs typeface="Calibri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031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emf"/><Relationship Id="rId5" Type="http://schemas.openxmlformats.org/officeDocument/2006/relationships/image" Target="../media/image4.png"/><Relationship Id="rId4" Type="http://schemas.openxmlformats.org/officeDocument/2006/relationships/image" Target="../media/image6.jpe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emf"/><Relationship Id="rId5" Type="http://schemas.openxmlformats.org/officeDocument/2006/relationships/image" Target="../media/image11.jpeg"/><Relationship Id="rId4" Type="http://schemas.openxmlformats.org/officeDocument/2006/relationships/image" Target="../media/image5.sv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ent Walk 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82F9519-A9EF-44F1-C540-B2A57347FF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979280" y="5925113"/>
            <a:ext cx="718164" cy="343470"/>
          </a:xfrm>
          <a:prstGeom prst="rect">
            <a:avLst/>
          </a:prstGeom>
          <a:effectLst>
            <a:outerShdw blurRad="457200" dir="1587510" sx="57000" sy="57000" algn="tl" rotWithShape="0">
              <a:prstClr val="black">
                <a:alpha val="51204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728DB0B-E02D-894D-B06D-A0E45C70D4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FCC000-2D3C-A480-77F8-8F4B5589CFC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085" y="87054"/>
            <a:ext cx="5225143" cy="160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415000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263" y="2873414"/>
            <a:ext cx="4159950" cy="1107996"/>
          </a:xfrm>
        </p:spPr>
        <p:txBody>
          <a:bodyPr anchor="ctr"/>
          <a:lstStyle>
            <a:lvl1pPr>
              <a:defRPr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4000" y="0"/>
            <a:ext cx="6858000" cy="6858000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1455" y="6549107"/>
            <a:ext cx="14106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noProof="0" smtClean="0"/>
              <a:pPr marL="0" lvl="0" indent="0" algn="r">
                <a:buNone/>
              </a:pPr>
              <a:t>‹#›</a:t>
            </a:fld>
            <a:endParaRPr lang="en-US" sz="900" noProof="0"/>
          </a:p>
        </p:txBody>
      </p:sp>
    </p:spTree>
    <p:extLst>
      <p:ext uri="{BB962C8B-B14F-4D97-AF65-F5344CB8AC3E}">
        <p14:creationId xmlns:p14="http://schemas.microsoft.com/office/powerpoint/2010/main" val="265599029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and Tex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216" y="3033223"/>
            <a:ext cx="9144000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i="0" kern="1200" cap="none" spc="0" baseline="0" dirty="0">
                <a:ln w="3175">
                  <a:noFill/>
                </a:ln>
                <a:solidFill>
                  <a:schemeClr val="accent2"/>
                </a:solidFill>
                <a:effectLst/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216" y="3977319"/>
            <a:ext cx="9144000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b="0" i="0" spc="0" baseline="0">
                <a:solidFill>
                  <a:schemeClr val="accent2"/>
                </a:soli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63051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mo slide and Tex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216" y="3033223"/>
            <a:ext cx="9144000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i="0" kern="1200" cap="none" spc="0" baseline="0" dirty="0">
                <a:ln w="3175">
                  <a:noFill/>
                </a:ln>
                <a:solidFill>
                  <a:schemeClr val="accent1"/>
                </a:solidFill>
                <a:effectLst/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216" y="3977319"/>
            <a:ext cx="9144000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b="0" i="0" spc="0" baseline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69681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and Text -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216" y="3033223"/>
            <a:ext cx="9144000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i="0" kern="1200" cap="none" spc="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effectLst/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216" y="3977319"/>
            <a:ext cx="9144000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b="0" i="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45209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216" y="3035808"/>
            <a:ext cx="9144000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i="0" kern="1200" cap="none" spc="0" baseline="0" dirty="0">
                <a:ln w="3175">
                  <a:noFill/>
                </a:ln>
                <a:solidFill>
                  <a:schemeClr val="accent2"/>
                </a:solidFill>
                <a:effectLst/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5443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 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216" y="3035808"/>
            <a:ext cx="9144000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i="0" kern="1200" cap="none" spc="0" baseline="0" dirty="0">
                <a:ln w="3175">
                  <a:noFill/>
                </a:ln>
                <a:solidFill>
                  <a:schemeClr val="accent1"/>
                </a:solidFill>
                <a:effectLst/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252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216" y="3035808"/>
            <a:ext cx="9144000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i="0" kern="1200" cap="none" spc="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effectLst/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38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035641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43934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417124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in Title Slide with Info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200" y="3801126"/>
            <a:ext cx="9144000" cy="553998"/>
          </a:xfrm>
          <a:noFill/>
        </p:spPr>
        <p:txBody>
          <a:bodyPr anchor="t" anchorCtr="0">
            <a:noAutofit/>
          </a:bodyPr>
          <a:lstStyle>
            <a:lvl1pPr>
              <a:defRPr sz="3600" b="1" i="0" spc="0" baseline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71500" y="5168487"/>
            <a:ext cx="9144000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b="0" i="0" spc="0" baseline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1500" y="6219255"/>
            <a:ext cx="718164" cy="34347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F7BB544-9571-D6B6-39F1-CC6672445F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34072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A07829-C2FA-6E43-FC8B-872BEC624B2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085" y="87054"/>
            <a:ext cx="5225143" cy="160489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67E1998-9FE3-8C79-CEBF-C7D34A0D1DD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153671" y="4490720"/>
            <a:ext cx="2746230" cy="207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707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296D6D0-D551-2481-7AF8-08B57E2BC4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E2961C0-6C18-F4B2-C7DA-722509919663}"/>
              </a:ext>
            </a:extLst>
          </p:cNvPr>
          <p:cNvSpPr/>
          <p:nvPr userDrawn="1"/>
        </p:nvSpPr>
        <p:spPr bwMode="auto">
          <a:xfrm>
            <a:off x="237506" y="6175169"/>
            <a:ext cx="11697195" cy="682831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CA" sz="2000" dirty="0" err="1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72" panose="020B0503030000000003" pitchFamily="34" charset="0"/>
              <a:ea typeface="Segoe UI" pitchFamily="34" charset="0"/>
              <a:cs typeface="72" panose="020B050303000000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3467902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726516" name="Acquired Company Logo Placeholder" descr="{&quot;templafy&quot;:{&quot;id&quot;:&quot;9a6a16cc-93ce-40af-b205-2222431a4776&quot;}}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3869" y="522453"/>
            <a:ext cx="4124850" cy="266010"/>
          </a:xfrm>
          <a:prstGeom prst="rect">
            <a:avLst/>
          </a:prstGeom>
        </p:spPr>
      </p:pic>
      <p:sp>
        <p:nvSpPr>
          <p:cNvPr id="9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71500" y="6424227"/>
            <a:ext cx="10152956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dirty="0"/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  <p:sp>
        <p:nvSpPr>
          <p:cNvPr id="3" name="Contact information">
            <a:extLst>
              <a:ext uri="{FF2B5EF4-FFF2-40B4-BE49-F238E27FC236}">
                <a16:creationId xmlns:a16="http://schemas.microsoft.com/office/drawing/2014/main" id="{238BEA1F-EFCB-7173-7D8E-CDD6564B5D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200" y="3958390"/>
            <a:ext cx="5513388" cy="144810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 i="0" spc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 i="0" spc="0">
                <a:solidFill>
                  <a:schemeClr val="accent1"/>
                </a:solidFill>
                <a:latin typeface="72" panose="020B0503030000000003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4" name="Thank you">
            <a:extLst>
              <a:ext uri="{FF2B5EF4-FFF2-40B4-BE49-F238E27FC236}">
                <a16:creationId xmlns:a16="http://schemas.microsoft.com/office/drawing/2014/main" id="{6C01E8A1-7CD3-CB25-5779-45D70F0D029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200" y="2727827"/>
            <a:ext cx="5513388" cy="631660"/>
          </a:xfrm>
        </p:spPr>
        <p:txBody>
          <a:bodyPr anchor="t" anchorCtr="0">
            <a:noAutofit/>
          </a:bodyPr>
          <a:lstStyle>
            <a:lvl1pPr>
              <a:defRPr sz="3600" b="1" i="0" spc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63A8DC4-7791-4BEB-DD77-55FDAAA9B78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1500" y="5931334"/>
            <a:ext cx="718164" cy="34347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84FF0DC-6725-DA46-84D1-EC2967C19B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19514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98594E-F6D2-18A8-5189-7C478C7AB2CF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153671" y="4490720"/>
            <a:ext cx="2746230" cy="207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9395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24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208039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vider Page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2000" cy="3430800"/>
          </a:xfrm>
          <a:noFill/>
        </p:spPr>
        <p:txBody>
          <a:bodyPr tIns="32400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 dirty="0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3869" y="1375046"/>
            <a:ext cx="11182288" cy="677108"/>
          </a:xfrm>
        </p:spPr>
        <p:txBody>
          <a:bodyPr anchor="t" anchorCtr="0">
            <a:noAutofit/>
          </a:bodyPr>
          <a:lstStyle>
            <a:lvl1pPr>
              <a:defRPr sz="4399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Divider page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01692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17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vider 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3869" y="3090446"/>
            <a:ext cx="11182288" cy="677108"/>
          </a:xfrm>
        </p:spPr>
        <p:txBody>
          <a:bodyPr anchor="ctr" anchorCtr="0">
            <a:noAutofit/>
          </a:bodyPr>
          <a:lstStyle>
            <a:lvl1pPr>
              <a:defRPr sz="4399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Divider page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03452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1612749"/>
          </a:xfrm>
        </p:spPr>
        <p:txBody>
          <a:bodyPr/>
          <a:lstStyle>
            <a:lvl1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  <a:lvl2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2pPr>
            <a:lvl3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3pPr>
            <a:lvl4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4pPr>
            <a:lvl5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99282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1612749"/>
          </a:xfrm>
        </p:spPr>
        <p:txBody>
          <a:bodyPr/>
          <a:lstStyle>
            <a:lvl1pPr marL="0" indent="0">
              <a:buNone/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  <a:lvl2pPr marL="228600" indent="0">
              <a:buNone/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2pPr>
            <a:lvl3pPr marL="457200" indent="0">
              <a:buNone/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3pPr>
            <a:lvl4pPr marL="685800" indent="0">
              <a:buNone/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4pPr>
            <a:lvl5pPr marL="914400" indent="0">
              <a:buNone/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49752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1612749"/>
          </a:xfrm>
        </p:spPr>
        <p:txBody>
          <a:bodyPr/>
          <a:lstStyle>
            <a:lvl1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  <a:lvl2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2pPr>
            <a:lvl3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3pPr>
            <a:lvl4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4pPr>
            <a:lvl5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1612749"/>
          </a:xfrm>
        </p:spPr>
        <p:txBody>
          <a:bodyPr/>
          <a:lstStyle>
            <a:lvl1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  <a:lvl2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2pPr>
            <a:lvl3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3pPr>
            <a:lvl4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4pPr>
            <a:lvl5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20087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>
            <a:lvl1pPr>
              <a:defRPr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3pPr>
            <a:lvl4pPr marL="652462" indent="0">
              <a:buFont typeface="Wingdings" panose="05000000000000000000" pitchFamily="2" charset="2"/>
              <a:buNone/>
              <a:defRPr sz="14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3pPr>
            <a:lvl4pPr marL="652462" indent="0">
              <a:buFont typeface="Wingdings" panose="05000000000000000000" pitchFamily="2" charset="2"/>
              <a:buNone/>
              <a:defRPr sz="14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5898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557025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188032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263" y="2016203"/>
            <a:ext cx="4158362" cy="1107996"/>
          </a:xfrm>
        </p:spPr>
        <p:txBody>
          <a:bodyPr anchor="b"/>
          <a:lstStyle>
            <a:lvl1pPr>
              <a:defRPr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338554"/>
          </a:xfrm>
        </p:spPr>
        <p:txBody>
          <a:bodyPr/>
          <a:lstStyle>
            <a:lvl1pPr marL="0" indent="0">
              <a:buNone/>
              <a:defRPr sz="22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  <a:cs typeface="72" panose="020B0503030000000003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4000" y="0"/>
            <a:ext cx="6858000" cy="6858000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1455" y="6549107"/>
            <a:ext cx="14106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noProof="0" smtClean="0"/>
              <a:pPr marL="0" lvl="0" indent="0" algn="r">
                <a:buNone/>
              </a:pPr>
              <a:t>‹#›</a:t>
            </a:fld>
            <a:endParaRPr lang="en-US" sz="900" noProof="0"/>
          </a:p>
        </p:txBody>
      </p:sp>
    </p:spTree>
    <p:extLst>
      <p:ext uri="{BB962C8B-B14F-4D97-AF65-F5344CB8AC3E}">
        <p14:creationId xmlns:p14="http://schemas.microsoft.com/office/powerpoint/2010/main" val="2268629092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8963" y="469640"/>
            <a:ext cx="11017250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200" y="1435100"/>
            <a:ext cx="11018838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  <a:endParaRPr lang="en-US" altLang="en-US"/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788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algn="ctr" defTabSz="932472" eaLnBrk="1" hangingPunct="1">
              <a:lnSpc>
                <a:spcPct val="90000"/>
              </a:lnSpc>
              <a:defRPr/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00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algn="ctr" defTabSz="932472" eaLnBrk="1" hangingPunct="1">
              <a:lnSpc>
                <a:spcPct val="90000"/>
              </a:lnSpc>
              <a:defRPr/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7" name="Slide number">
            <a:extLst>
              <a:ext uri="{FF2B5EF4-FFF2-40B4-BE49-F238E27FC236}">
                <a16:creationId xmlns:a16="http://schemas.microsoft.com/office/drawing/2014/main" id="{78A77D8C-4052-44F0-B298-BB9D28111FB8}"/>
              </a:ext>
            </a:extLst>
          </p:cNvPr>
          <p:cNvSpPr txBox="1"/>
          <p:nvPr userDrawn="1"/>
        </p:nvSpPr>
        <p:spPr bwMode="black">
          <a:xfrm>
            <a:off x="11306061" y="6464866"/>
            <a:ext cx="31443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noProof="0" smtClean="0">
                <a:latin typeface="72" panose="020B0503030000000003" pitchFamily="34" charset="0"/>
                <a:cs typeface="72" panose="020B0503030000000003" pitchFamily="34" charset="0"/>
              </a:rPr>
              <a:pPr marL="0" lvl="0" indent="0" algn="r">
                <a:buNone/>
              </a:pPr>
              <a:t>‹#›</a:t>
            </a:fld>
            <a:endParaRPr lang="en-US" sz="900" noProof="0" dirty="0">
              <a:latin typeface="72" panose="020B0503030000000003" pitchFamily="34" charset="0"/>
              <a:cs typeface="72" panose="020B0503030000000003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947" r:id="rId1"/>
    <p:sldLayoutId id="2147484946" r:id="rId2"/>
    <p:sldLayoutId id="2147484934" r:id="rId3"/>
    <p:sldLayoutId id="2147484926" r:id="rId4"/>
    <p:sldLayoutId id="2147484935" r:id="rId5"/>
    <p:sldLayoutId id="2147484927" r:id="rId6"/>
    <p:sldLayoutId id="2147484928" r:id="rId7"/>
    <p:sldLayoutId id="2147484929" r:id="rId8"/>
    <p:sldLayoutId id="2147484936" r:id="rId9"/>
    <p:sldLayoutId id="2147484937" r:id="rId10"/>
    <p:sldLayoutId id="2147484939" r:id="rId11"/>
    <p:sldLayoutId id="2147484950" r:id="rId12"/>
    <p:sldLayoutId id="2147484940" r:id="rId13"/>
    <p:sldLayoutId id="2147484941" r:id="rId14"/>
    <p:sldLayoutId id="2147484951" r:id="rId15"/>
    <p:sldLayoutId id="2147484942" r:id="rId16"/>
    <p:sldLayoutId id="2147484930" r:id="rId17"/>
    <p:sldLayoutId id="2147484943" r:id="rId18"/>
    <p:sldLayoutId id="2147484931" r:id="rId19"/>
    <p:sldLayoutId id="2147484948" r:id="rId20"/>
    <p:sldLayoutId id="2147484949" r:id="rId21"/>
    <p:sldLayoutId id="2147484945" r:id="rId22"/>
    <p:sldLayoutId id="2147484952" r:id="rId23"/>
    <p:sldLayoutId id="2147484953" r:id="rId24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0" i="0" kern="1200" spc="-50" dirty="0">
          <a:ln w="3175">
            <a:noFill/>
          </a:ln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b="0" i="0" kern="1200"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b="0" i="0" kern="1200"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b="0" i="0" kern="1200"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b="0" i="0" kern="1200"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b="0" i="0" kern="1200"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4" userDrawn="1">
          <p15:clr>
            <a:srgbClr val="F26B43"/>
          </p15:clr>
        </p15:guide>
        <p15:guide id="2" pos="360" userDrawn="1">
          <p15:clr>
            <a:srgbClr val="F26B43"/>
          </p15:clr>
        </p15:guide>
        <p15:guide id="3" pos="7320" userDrawn="1">
          <p15:clr>
            <a:srgbClr val="F26B43"/>
          </p15:clr>
        </p15:guide>
        <p15:guide id="4" orient="horz" pos="360" userDrawn="1">
          <p15:clr>
            <a:srgbClr val="F26B43"/>
          </p15:clr>
        </p15:guide>
        <p15:guide id="5" pos="184" userDrawn="1">
          <p15:clr>
            <a:srgbClr val="F26B43"/>
          </p15:clr>
        </p15:guide>
        <p15:guide id="6" pos="7496" userDrawn="1">
          <p15:clr>
            <a:srgbClr val="F26B43"/>
          </p15:clr>
        </p15:guide>
        <p15:guide id="7" orient="horz" pos="175" userDrawn="1">
          <p15:clr>
            <a:srgbClr val="F26B43"/>
          </p15:clr>
        </p15:guide>
        <p15:guide id="8" orient="horz" pos="413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5.xml"/><Relationship Id="rId1" Type="http://schemas.openxmlformats.org/officeDocument/2006/relationships/customXml" Target="../../customXml/item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ing.sap.com/teched/btp?source=contentsynd-prdteng-LSC-TechEd" TargetMode="External"/><Relationship Id="rId7" Type="http://schemas.openxmlformats.org/officeDocument/2006/relationships/hyperlink" Target="https://home.pearsonvue.com/voc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learning.sap.com/teched?source=contentsynd-prdteng-LSC-TechEd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1817B-8BF8-0692-8F36-28F8440D6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Observability for your SAP BTP Applications with SAP Cloud ALM</a:t>
            </a:r>
          </a:p>
        </p:txBody>
      </p:sp>
    </p:spTree>
    <p:extLst>
      <p:ext uri="{BB962C8B-B14F-4D97-AF65-F5344CB8AC3E}">
        <p14:creationId xmlns:p14="http://schemas.microsoft.com/office/powerpoint/2010/main" val="1777365853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ivider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SAP Cloud ALM</a:t>
            </a:r>
            <a:br>
              <a:rPr lang="en-US" dirty="0"/>
            </a:br>
            <a:r>
              <a:rPr lang="en-US" dirty="0">
                <a:solidFill>
                  <a:srgbClr val="0070C0"/>
                </a:solidFill>
              </a:rPr>
              <a:t>Open Telemetry @ SAP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8372F335-B594-4FC8-A2AB-D96DE5A961D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t="26248" b="262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03138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644F3B-2A41-5542-AFD4-FC75F7DC3C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3871" y="1153867"/>
            <a:ext cx="11183565" cy="4991249"/>
          </a:xfrm>
        </p:spPr>
        <p:txBody>
          <a:bodyPr vert="horz" lIns="0" tIns="0" rIns="0" bIns="0" rtlCol="0" anchor="t">
            <a:normAutofit fontScale="92500" lnSpcReduction="20000"/>
          </a:bodyPr>
          <a:lstStyle/>
          <a:p>
            <a:r>
              <a:rPr lang="en-US" sz="1799" dirty="0">
                <a:solidFill>
                  <a:srgbClr val="0070C0"/>
                </a:solidFill>
              </a:rPr>
              <a:t>Provide </a:t>
            </a:r>
            <a:r>
              <a:rPr lang="en-US" sz="1799" b="1" dirty="0">
                <a:solidFill>
                  <a:srgbClr val="0070C0"/>
                </a:solidFill>
              </a:rPr>
              <a:t>sufficient instrumentation support </a:t>
            </a:r>
            <a:r>
              <a:rPr lang="en-US" sz="1799" dirty="0">
                <a:solidFill>
                  <a:srgbClr val="0070C0"/>
                </a:solidFill>
                <a:sym typeface="Wingdings" panose="05000000000000000000" pitchFamily="2" charset="2"/>
              </a:rPr>
              <a:t> Addressed by </a:t>
            </a:r>
            <a:r>
              <a:rPr lang="en-US" sz="1799" b="1" dirty="0">
                <a:solidFill>
                  <a:srgbClr val="0070C0"/>
                </a:solidFill>
                <a:sym typeface="Wingdings" panose="05000000000000000000" pitchFamily="2" charset="2"/>
              </a:rPr>
              <a:t>Data Collection Instrumentation </a:t>
            </a:r>
          </a:p>
          <a:p>
            <a:pPr lvl="1"/>
            <a:r>
              <a:rPr lang="en-US" sz="1600" dirty="0"/>
              <a:t>Minimize instrumentation efforts for customers and SAP’s development teams</a:t>
            </a:r>
            <a:endParaRPr lang="en-US" sz="1600" dirty="0">
              <a:cs typeface="Arial"/>
            </a:endParaRPr>
          </a:p>
          <a:p>
            <a:pPr lvl="2"/>
            <a:r>
              <a:rPr lang="en-US" sz="1600" dirty="0"/>
              <a:t>Use standard Open Telemetry, whenever possible </a:t>
            </a:r>
            <a:r>
              <a:rPr lang="en-US" sz="1600" dirty="0">
                <a:sym typeface="Wingdings" panose="05000000000000000000" pitchFamily="2" charset="2"/>
              </a:rPr>
              <a:t></a:t>
            </a:r>
            <a:r>
              <a:rPr lang="en-US" sz="1600" dirty="0"/>
              <a:t> Extend standard Open Telemetry, whenever necessary</a:t>
            </a:r>
          </a:p>
          <a:p>
            <a:pPr lvl="2"/>
            <a:r>
              <a:rPr lang="en-US" sz="1600" dirty="0">
                <a:cs typeface="Arial"/>
              </a:rPr>
              <a:t>Use auto-instrumentation, whenever possible </a:t>
            </a:r>
            <a:r>
              <a:rPr lang="en-US" sz="1600" dirty="0">
                <a:cs typeface="Arial"/>
                <a:sym typeface="Wingdings" panose="05000000000000000000" pitchFamily="2" charset="2"/>
              </a:rPr>
              <a:t> Extend it with source code instrumentation, whenever necessary</a:t>
            </a:r>
          </a:p>
          <a:p>
            <a:pPr lvl="2"/>
            <a:r>
              <a:rPr lang="en-US" sz="1600" dirty="0"/>
              <a:t>Support all use cases as standardized as possible e.g. unified connectivity handling</a:t>
            </a:r>
            <a:endParaRPr lang="en-US" sz="1600" dirty="0">
              <a:cs typeface="Arial"/>
            </a:endParaRPr>
          </a:p>
          <a:p>
            <a:pPr lvl="2"/>
            <a:r>
              <a:rPr lang="en-US" sz="1600" dirty="0"/>
              <a:t>Enable end-to-end correlation by hybrid approach of SAP Passport and Open Telemetry based correlation</a:t>
            </a:r>
            <a:endParaRPr lang="en-US" sz="1600" dirty="0">
              <a:cs typeface="Arial"/>
            </a:endParaRPr>
          </a:p>
          <a:p>
            <a:r>
              <a:rPr lang="en-US" sz="1799" dirty="0">
                <a:solidFill>
                  <a:srgbClr val="0070C0"/>
                </a:solidFill>
              </a:rPr>
              <a:t>Provide </a:t>
            </a:r>
            <a:r>
              <a:rPr lang="en-US" sz="1799" b="1" dirty="0">
                <a:solidFill>
                  <a:srgbClr val="0070C0"/>
                </a:solidFill>
              </a:rPr>
              <a:t>unified data collection runtime </a:t>
            </a:r>
            <a:r>
              <a:rPr lang="en-US" sz="1799" dirty="0">
                <a:solidFill>
                  <a:srgbClr val="0070C0"/>
                </a:solidFill>
                <a:sym typeface="Wingdings" panose="05000000000000000000" pitchFamily="2" charset="2"/>
              </a:rPr>
              <a:t> Addressed by </a:t>
            </a:r>
            <a:r>
              <a:rPr lang="en-US" sz="1799" b="1" dirty="0">
                <a:solidFill>
                  <a:srgbClr val="0070C0"/>
                </a:solidFill>
                <a:sym typeface="Wingdings" panose="05000000000000000000" pitchFamily="2" charset="2"/>
              </a:rPr>
              <a:t>Data Collector Runtime</a:t>
            </a:r>
            <a:endParaRPr lang="en-US" sz="1799" dirty="0">
              <a:solidFill>
                <a:srgbClr val="0070C0"/>
              </a:solidFill>
            </a:endParaRPr>
          </a:p>
          <a:p>
            <a:pPr lvl="1"/>
            <a:r>
              <a:rPr lang="en-US" sz="1600" dirty="0"/>
              <a:t>Replace customer managed connectivity (tenant-to-tenant) with SAP managed connectivity (application-to-application) for SAP based SaaS scenarios</a:t>
            </a:r>
          </a:p>
          <a:p>
            <a:pPr lvl="1"/>
            <a:r>
              <a:rPr lang="en-US" sz="1600" dirty="0"/>
              <a:t>Increase quality of data delivery by efficient queuing</a:t>
            </a:r>
          </a:p>
          <a:p>
            <a:r>
              <a:rPr lang="en-US" sz="1799" dirty="0">
                <a:solidFill>
                  <a:srgbClr val="0070C0"/>
                </a:solidFill>
              </a:rPr>
              <a:t>Provide </a:t>
            </a:r>
            <a:r>
              <a:rPr lang="en-US" sz="1799" b="1" dirty="0">
                <a:solidFill>
                  <a:srgbClr val="0070C0"/>
                </a:solidFill>
              </a:rPr>
              <a:t>unified approach for data routing and data exchange </a:t>
            </a:r>
            <a:r>
              <a:rPr lang="en-US" sz="1799" dirty="0">
                <a:solidFill>
                  <a:srgbClr val="0070C0"/>
                </a:solidFill>
                <a:sym typeface="Wingdings" panose="05000000000000000000" pitchFamily="2" charset="2"/>
              </a:rPr>
              <a:t> Addressed by </a:t>
            </a:r>
            <a:r>
              <a:rPr lang="en-US" sz="1799" b="1" dirty="0">
                <a:solidFill>
                  <a:srgbClr val="0070C0"/>
                </a:solidFill>
                <a:sym typeface="Wingdings" panose="05000000000000000000" pitchFamily="2" charset="2"/>
              </a:rPr>
              <a:t>SAP Cloud ALM</a:t>
            </a:r>
            <a:endParaRPr lang="en-US" sz="1799" dirty="0">
              <a:solidFill>
                <a:srgbClr val="0070C0"/>
              </a:solidFill>
            </a:endParaRPr>
          </a:p>
          <a:p>
            <a:pPr lvl="1"/>
            <a:r>
              <a:rPr lang="en-US" sz="1600" dirty="0"/>
              <a:t>Enable dynamic routing of data to corresponding SAP Cloud ALM tenant across data centers</a:t>
            </a:r>
          </a:p>
          <a:p>
            <a:pPr lvl="1"/>
            <a:r>
              <a:rPr lang="en-US" sz="1600" dirty="0"/>
              <a:t>Embrace openness regarding data exchange: </a:t>
            </a:r>
          </a:p>
          <a:p>
            <a:pPr lvl="2"/>
            <a:r>
              <a:rPr lang="en-US" sz="1600" dirty="0"/>
              <a:t>Import data from 3rd party services/systems based on Open Telemetry based inbound API’s</a:t>
            </a:r>
          </a:p>
          <a:p>
            <a:pPr lvl="2"/>
            <a:r>
              <a:rPr lang="en-US" sz="1600" dirty="0"/>
              <a:t>Export data to 3rd party services/systems based on Open Telemetry based outbound API’s </a:t>
            </a:r>
          </a:p>
          <a:p>
            <a:pPr lvl="2"/>
            <a:r>
              <a:rPr lang="en-US" sz="1600" dirty="0"/>
              <a:t>Forward data to SAP Focused Run</a:t>
            </a:r>
          </a:p>
          <a:p>
            <a:pPr lvl="1"/>
            <a:r>
              <a:rPr lang="en-US" sz="1600" dirty="0"/>
              <a:t>Increase quality of data delivery by efficient queuing</a:t>
            </a:r>
          </a:p>
        </p:txBody>
      </p:sp>
      <p:sp>
        <p:nvSpPr>
          <p:cNvPr id="24" name="Title"/>
          <p:cNvSpPr>
            <a:spLocks noGrp="1"/>
          </p:cNvSpPr>
          <p:nvPr>
            <p:ph type="title"/>
          </p:nvPr>
        </p:nvSpPr>
        <p:spPr bwMode="gray">
          <a:xfrm>
            <a:off x="503870" y="504761"/>
            <a:ext cx="11183564" cy="492443"/>
          </a:xfrm>
        </p:spPr>
        <p:txBody>
          <a:bodyPr/>
          <a:lstStyle/>
          <a:p>
            <a:r>
              <a:rPr lang="en-US" sz="3200" dirty="0"/>
              <a:t>Next Generation - Data Collection Infrastructure - Goals</a:t>
            </a:r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91263968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23661F0-8119-404C-A855-037B0B996D28}"/>
              </a:ext>
            </a:extLst>
          </p:cNvPr>
          <p:cNvSpPr/>
          <p:nvPr/>
        </p:nvSpPr>
        <p:spPr bwMode="gray">
          <a:xfrm>
            <a:off x="363077" y="3939976"/>
            <a:ext cx="2238764" cy="1428007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t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PaaS scenario (single tenant – cons. account)</a:t>
            </a:r>
            <a:endParaRPr kumimoji="0" lang="en-DE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3698BC-7E8D-4D32-94A8-966B1ACBB4BA}"/>
              </a:ext>
            </a:extLst>
          </p:cNvPr>
          <p:cNvSpPr/>
          <p:nvPr/>
        </p:nvSpPr>
        <p:spPr bwMode="gray">
          <a:xfrm>
            <a:off x="363077" y="1121725"/>
            <a:ext cx="2238764" cy="1444286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t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SaaS scenario (multiple tenant - provider account)</a:t>
            </a:r>
            <a:endParaRPr kumimoji="0" lang="en-DE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343F957-0290-4F90-8CC4-63510CC1081C}"/>
              </a:ext>
            </a:extLst>
          </p:cNvPr>
          <p:cNvSpPr/>
          <p:nvPr/>
        </p:nvSpPr>
        <p:spPr bwMode="gray">
          <a:xfrm>
            <a:off x="430759" y="1696936"/>
            <a:ext cx="1122490" cy="806887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t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Data Collection Instrumentation</a:t>
            </a:r>
            <a:endParaRPr kumimoji="0" lang="en-DE" sz="1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E86C535-1D56-449B-8D7C-8DAB86443F66}"/>
              </a:ext>
            </a:extLst>
          </p:cNvPr>
          <p:cNvSpPr/>
          <p:nvPr/>
        </p:nvSpPr>
        <p:spPr bwMode="gray">
          <a:xfrm>
            <a:off x="496054" y="2098046"/>
            <a:ext cx="995008" cy="147696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OTEL Extensions </a:t>
            </a:r>
            <a:endParaRPr kumimoji="0" lang="en-DE" sz="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F6C98A-D298-4792-844C-E4D5F11196D4}"/>
              </a:ext>
            </a:extLst>
          </p:cNvPr>
          <p:cNvSpPr/>
          <p:nvPr/>
        </p:nvSpPr>
        <p:spPr bwMode="gray">
          <a:xfrm>
            <a:off x="496055" y="2300166"/>
            <a:ext cx="995008" cy="147696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Open Telemetry</a:t>
            </a:r>
            <a:endParaRPr kumimoji="0" lang="en-DE" sz="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969FD7-15FC-4B99-9527-B8BF6B4CBFDD}"/>
              </a:ext>
            </a:extLst>
          </p:cNvPr>
          <p:cNvSpPr/>
          <p:nvPr/>
        </p:nvSpPr>
        <p:spPr bwMode="gray">
          <a:xfrm>
            <a:off x="1624763" y="1694604"/>
            <a:ext cx="935931" cy="806887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Pull based Data Providers</a:t>
            </a:r>
            <a:endParaRPr kumimoji="0" lang="en-DE" sz="1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7EFB90D-4028-433F-B89F-7FB604FCEF78}"/>
              </a:ext>
            </a:extLst>
          </p:cNvPr>
          <p:cNvSpPr/>
          <p:nvPr/>
        </p:nvSpPr>
        <p:spPr bwMode="gray">
          <a:xfrm>
            <a:off x="4174882" y="1141641"/>
            <a:ext cx="3287685" cy="2333067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t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Data Collector Runtime</a:t>
            </a:r>
            <a:endParaRPr kumimoji="0" lang="en-DE" sz="1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389BA75-24D9-4D90-967C-40D6D8B39460}"/>
              </a:ext>
            </a:extLst>
          </p:cNvPr>
          <p:cNvSpPr/>
          <p:nvPr/>
        </p:nvSpPr>
        <p:spPr bwMode="gray">
          <a:xfrm>
            <a:off x="4280039" y="1504902"/>
            <a:ext cx="910703" cy="571132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Push Receiver</a:t>
            </a:r>
            <a:endParaRPr kumimoji="0" lang="en-DE" sz="10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C6283A-9D09-486D-B28A-8C7042547E3E}"/>
              </a:ext>
            </a:extLst>
          </p:cNvPr>
          <p:cNvSpPr/>
          <p:nvPr/>
        </p:nvSpPr>
        <p:spPr bwMode="gray">
          <a:xfrm>
            <a:off x="4289370" y="2123204"/>
            <a:ext cx="3043834" cy="238410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Queuing</a:t>
            </a:r>
            <a:endParaRPr kumimoji="0" lang="en-DE" sz="10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247D882-153A-42CC-A91C-B729D73D9F0B}"/>
              </a:ext>
            </a:extLst>
          </p:cNvPr>
          <p:cNvSpPr/>
          <p:nvPr/>
        </p:nvSpPr>
        <p:spPr bwMode="gray">
          <a:xfrm>
            <a:off x="4289369" y="2409489"/>
            <a:ext cx="1534818" cy="956753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Customer Distributor</a:t>
            </a:r>
            <a:endParaRPr kumimoji="0" lang="en-DE" sz="1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48F59DC-367E-41E9-8D90-863A02DD8FC4}"/>
              </a:ext>
            </a:extLst>
          </p:cNvPr>
          <p:cNvSpPr/>
          <p:nvPr/>
        </p:nvSpPr>
        <p:spPr bwMode="gray">
          <a:xfrm>
            <a:off x="5250761" y="1504902"/>
            <a:ext cx="2082443" cy="571132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t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Pull Receiver</a:t>
            </a:r>
            <a:endParaRPr kumimoji="0" lang="en-DE" sz="10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7D2D90D-E082-4571-A3A0-2165C60D4EEC}"/>
              </a:ext>
            </a:extLst>
          </p:cNvPr>
          <p:cNvSpPr/>
          <p:nvPr/>
        </p:nvSpPr>
        <p:spPr bwMode="gray">
          <a:xfrm>
            <a:off x="5321772" y="1778495"/>
            <a:ext cx="764692" cy="238410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Dynatrace</a:t>
            </a:r>
            <a:endParaRPr kumimoji="0" lang="en-DE" sz="1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3271419-4413-4221-9EBB-EECCA176650D}"/>
              </a:ext>
            </a:extLst>
          </p:cNvPr>
          <p:cNvSpPr/>
          <p:nvPr/>
        </p:nvSpPr>
        <p:spPr bwMode="gray">
          <a:xfrm>
            <a:off x="6144411" y="1778495"/>
            <a:ext cx="301351" cy="238410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…</a:t>
            </a:r>
            <a:endParaRPr kumimoji="0" lang="en-DE" sz="10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D3DBBDC-EB57-48BD-B6BD-EBAC0FA99519}"/>
              </a:ext>
            </a:extLst>
          </p:cNvPr>
          <p:cNvSpPr/>
          <p:nvPr/>
        </p:nvSpPr>
        <p:spPr bwMode="gray">
          <a:xfrm>
            <a:off x="4184502" y="3939976"/>
            <a:ext cx="3287685" cy="2534909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t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4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3996E3C-3F7A-4205-9F7D-E430BA373136}"/>
              </a:ext>
            </a:extLst>
          </p:cNvPr>
          <p:cNvSpPr/>
          <p:nvPr/>
        </p:nvSpPr>
        <p:spPr bwMode="gray">
          <a:xfrm>
            <a:off x="4321040" y="4415642"/>
            <a:ext cx="1503148" cy="380899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Data Routing Infrastructure</a:t>
            </a:r>
            <a:endParaRPr kumimoji="0" lang="en-DE" sz="1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CF06602-196B-4DDF-8FB8-5CDE0469EDD3}"/>
              </a:ext>
            </a:extLst>
          </p:cNvPr>
          <p:cNvSpPr/>
          <p:nvPr/>
        </p:nvSpPr>
        <p:spPr bwMode="gray">
          <a:xfrm>
            <a:off x="4321039" y="4846756"/>
            <a:ext cx="3029825" cy="275026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Queuing</a:t>
            </a:r>
            <a:endParaRPr kumimoji="0" lang="en-DE" sz="10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466C089-8DCC-4F33-999C-E00A81A070E9}"/>
              </a:ext>
            </a:extLst>
          </p:cNvPr>
          <p:cNvSpPr/>
          <p:nvPr/>
        </p:nvSpPr>
        <p:spPr bwMode="gray">
          <a:xfrm>
            <a:off x="4321040" y="5175707"/>
            <a:ext cx="3037450" cy="1144565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t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CALM Customer Tenant</a:t>
            </a:r>
            <a:endParaRPr kumimoji="0" lang="en-DE" sz="10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D23D922-836D-4991-A5A1-AE45BFD63FF9}"/>
              </a:ext>
            </a:extLst>
          </p:cNvPr>
          <p:cNvSpPr/>
          <p:nvPr/>
        </p:nvSpPr>
        <p:spPr bwMode="gray">
          <a:xfrm>
            <a:off x="9118021" y="5490738"/>
            <a:ext cx="1882157" cy="293750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t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Open ALM Outbound API (2) </a:t>
            </a:r>
            <a:endParaRPr kumimoji="0" lang="en-DE" sz="1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60D4BD3C-BA29-4C02-B87C-BDCB58BD42B3}"/>
              </a:ext>
            </a:extLst>
          </p:cNvPr>
          <p:cNvSpPr/>
          <p:nvPr/>
        </p:nvSpPr>
        <p:spPr bwMode="gray">
          <a:xfrm>
            <a:off x="9067347" y="5419760"/>
            <a:ext cx="2004980" cy="1055125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b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85A9D30-4BF2-401A-BBE4-FF1347F852B1}"/>
              </a:ext>
            </a:extLst>
          </p:cNvPr>
          <p:cNvSpPr/>
          <p:nvPr/>
        </p:nvSpPr>
        <p:spPr bwMode="gray">
          <a:xfrm>
            <a:off x="9061900" y="3917012"/>
            <a:ext cx="2010427" cy="980674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+mn-cs"/>
              </a:rPr>
              <a:t>3rd Party tools e.g. Grafana, Splunk, AppDynamics, Prometheus,   ... </a:t>
            </a:r>
            <a:endParaRPr kumimoji="0" lang="en-DE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+mn-cs"/>
            </a:endParaRPr>
          </a:p>
        </p:txBody>
      </p:sp>
      <p:sp>
        <p:nvSpPr>
          <p:cNvPr id="59" name="Title">
            <a:extLst>
              <a:ext uri="{FF2B5EF4-FFF2-40B4-BE49-F238E27FC236}">
                <a16:creationId xmlns:a16="http://schemas.microsoft.com/office/drawing/2014/main" id="{145B91C6-662D-49CD-BD23-95D05B4E35AC}"/>
              </a:ext>
            </a:extLst>
          </p:cNvPr>
          <p:cNvSpPr txBox="1">
            <a:spLocks/>
          </p:cNvSpPr>
          <p:nvPr/>
        </p:nvSpPr>
        <p:spPr bwMode="gray">
          <a:xfrm>
            <a:off x="816645" y="392329"/>
            <a:ext cx="1461578" cy="369236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 defTabSz="1088558" rtl="0" eaLnBrk="1" latinLnBrk="0" hangingPunct="1">
              <a:spcBef>
                <a:spcPct val="0"/>
              </a:spcBef>
              <a:buNone/>
              <a:defRPr sz="4400" b="1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1088231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99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j-ea"/>
                <a:cs typeface="+mj-cs"/>
              </a:rPr>
              <a:t>Producer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64489D4-00ED-4ED7-9416-4BED21997A38}"/>
              </a:ext>
            </a:extLst>
          </p:cNvPr>
          <p:cNvSpPr/>
          <p:nvPr/>
        </p:nvSpPr>
        <p:spPr bwMode="gray">
          <a:xfrm>
            <a:off x="4451843" y="5442684"/>
            <a:ext cx="827330" cy="722975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SAP Focused Run Proxy</a:t>
            </a:r>
            <a:endParaRPr kumimoji="0" lang="en-DE" sz="1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0B5538F-41C7-4022-B03F-3B9A6979FA22}"/>
              </a:ext>
            </a:extLst>
          </p:cNvPr>
          <p:cNvSpPr/>
          <p:nvPr/>
        </p:nvSpPr>
        <p:spPr bwMode="gray">
          <a:xfrm>
            <a:off x="5348793" y="5834698"/>
            <a:ext cx="1875655" cy="321256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t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Open ALM Outbound API (1) </a:t>
            </a:r>
            <a:endParaRPr kumimoji="0" lang="en-DE" sz="1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FDBA7C79-665C-47C3-A379-7538C181084A}"/>
              </a:ext>
            </a:extLst>
          </p:cNvPr>
          <p:cNvSpPr/>
          <p:nvPr/>
        </p:nvSpPr>
        <p:spPr bwMode="gray">
          <a:xfrm>
            <a:off x="5879440" y="4415642"/>
            <a:ext cx="1471424" cy="380899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Open ALM       Inbound API (1)</a:t>
            </a:r>
            <a:endParaRPr kumimoji="0" lang="en-DE" sz="1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58A20570-71AA-41A5-8E64-6556AB65B786}"/>
              </a:ext>
            </a:extLst>
          </p:cNvPr>
          <p:cNvSpPr/>
          <p:nvPr/>
        </p:nvSpPr>
        <p:spPr bwMode="gray">
          <a:xfrm>
            <a:off x="363077" y="2669421"/>
            <a:ext cx="2238764" cy="725228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SAP Cloud LOB owned data providers as Dynatrace, Prometheus ..</a:t>
            </a:r>
            <a:endParaRPr kumimoji="0" lang="en-DE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CE36BD25-FA2F-4207-9759-B3B1D64E7063}"/>
              </a:ext>
            </a:extLst>
          </p:cNvPr>
          <p:cNvSpPr/>
          <p:nvPr/>
        </p:nvSpPr>
        <p:spPr bwMode="gray">
          <a:xfrm>
            <a:off x="363077" y="5469980"/>
            <a:ext cx="2238764" cy="1004904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3</a:t>
            </a:r>
            <a:r>
              <a:rPr kumimoji="0" lang="en-US" sz="1400" b="0" i="0" u="none" strike="noStrike" kern="0" cap="none" spc="0" normalizeH="0" baseline="300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rd</a:t>
            </a: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 party data providers for non-SAP products e.g. data for salesforce.com</a:t>
            </a:r>
            <a:endParaRPr kumimoji="0" lang="en-DE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1186AC0E-DA5B-4383-9F6F-8C03E3D3B72F}"/>
              </a:ext>
            </a:extLst>
          </p:cNvPr>
          <p:cNvSpPr/>
          <p:nvPr/>
        </p:nvSpPr>
        <p:spPr bwMode="gray">
          <a:xfrm>
            <a:off x="9118021" y="2153820"/>
            <a:ext cx="2009344" cy="1320889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b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+mn-cs"/>
              </a:rPr>
              <a:t>Used for cross customer cloud operations</a:t>
            </a:r>
            <a:endParaRPr kumimoji="0" lang="en-DE" sz="1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58" name="Title">
            <a:extLst>
              <a:ext uri="{FF2B5EF4-FFF2-40B4-BE49-F238E27FC236}">
                <a16:creationId xmlns:a16="http://schemas.microsoft.com/office/drawing/2014/main" id="{AEA9C4E0-A04B-4B89-AF75-28CED8728D77}"/>
              </a:ext>
            </a:extLst>
          </p:cNvPr>
          <p:cNvSpPr txBox="1">
            <a:spLocks/>
          </p:cNvSpPr>
          <p:nvPr/>
        </p:nvSpPr>
        <p:spPr bwMode="gray">
          <a:xfrm>
            <a:off x="9434816" y="392329"/>
            <a:ext cx="1622200" cy="369236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 defTabSz="1088558" rtl="0" eaLnBrk="1" latinLnBrk="0" hangingPunct="1">
              <a:spcBef>
                <a:spcPct val="0"/>
              </a:spcBef>
              <a:buNone/>
              <a:defRPr sz="4400" b="1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1088231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99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j-ea"/>
                <a:cs typeface="+mj-cs"/>
              </a:rPr>
              <a:t>Consumer</a:t>
            </a:r>
          </a:p>
        </p:txBody>
      </p:sp>
      <p:sp>
        <p:nvSpPr>
          <p:cNvPr id="159" name="Title">
            <a:extLst>
              <a:ext uri="{FF2B5EF4-FFF2-40B4-BE49-F238E27FC236}">
                <a16:creationId xmlns:a16="http://schemas.microsoft.com/office/drawing/2014/main" id="{0ADEF025-FD71-434F-AEB1-F2D9B31F5AE6}"/>
              </a:ext>
            </a:extLst>
          </p:cNvPr>
          <p:cNvSpPr txBox="1">
            <a:spLocks/>
          </p:cNvSpPr>
          <p:nvPr/>
        </p:nvSpPr>
        <p:spPr bwMode="gray">
          <a:xfrm>
            <a:off x="5189005" y="392329"/>
            <a:ext cx="1244799" cy="369236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 defTabSz="1088558" rtl="0" eaLnBrk="1" latinLnBrk="0" hangingPunct="1">
              <a:spcBef>
                <a:spcPct val="0"/>
              </a:spcBef>
              <a:buNone/>
              <a:defRPr sz="4400" b="1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1088231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99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j-ea"/>
                <a:cs typeface="+mj-cs"/>
              </a:rPr>
              <a:t>Routing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835B02B-B17C-4EB7-AC4B-70B22A37D0EB}"/>
              </a:ext>
            </a:extLst>
          </p:cNvPr>
          <p:cNvSpPr/>
          <p:nvPr/>
        </p:nvSpPr>
        <p:spPr bwMode="gray">
          <a:xfrm>
            <a:off x="5879440" y="2409511"/>
            <a:ext cx="1453764" cy="956732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SAP Focused Run Proxy (2)</a:t>
            </a:r>
            <a:endParaRPr kumimoji="0" lang="en-DE" sz="1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2612B63A-186A-4E82-96D8-1372EF65271D}"/>
              </a:ext>
            </a:extLst>
          </p:cNvPr>
          <p:cNvSpPr/>
          <p:nvPr/>
        </p:nvSpPr>
        <p:spPr bwMode="gray">
          <a:xfrm>
            <a:off x="420115" y="4496576"/>
            <a:ext cx="1122490" cy="806887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t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Data Collection Instrumentation</a:t>
            </a:r>
            <a:endParaRPr kumimoji="0" lang="en-DE" sz="1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37C94CFA-3EC5-45B6-9745-676D1C3BED43}"/>
              </a:ext>
            </a:extLst>
          </p:cNvPr>
          <p:cNvSpPr/>
          <p:nvPr/>
        </p:nvSpPr>
        <p:spPr bwMode="gray">
          <a:xfrm>
            <a:off x="485410" y="4897686"/>
            <a:ext cx="995008" cy="147696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OTEL Extensions </a:t>
            </a:r>
            <a:endParaRPr kumimoji="0" lang="en-DE" sz="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27FB5774-E93D-454E-AC37-E23544FA7C81}"/>
              </a:ext>
            </a:extLst>
          </p:cNvPr>
          <p:cNvSpPr/>
          <p:nvPr/>
        </p:nvSpPr>
        <p:spPr bwMode="gray">
          <a:xfrm>
            <a:off x="485411" y="5099806"/>
            <a:ext cx="995008" cy="147696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Open Telemetry</a:t>
            </a:r>
            <a:endParaRPr kumimoji="0" lang="en-DE" sz="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3F5993A0-2DBD-4A6E-B765-11AA5853C5B3}"/>
              </a:ext>
            </a:extLst>
          </p:cNvPr>
          <p:cNvSpPr/>
          <p:nvPr/>
        </p:nvSpPr>
        <p:spPr bwMode="gray">
          <a:xfrm>
            <a:off x="1614119" y="4494244"/>
            <a:ext cx="935931" cy="806887"/>
          </a:xfrm>
          <a:prstGeom prst="rect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Pull based Data Providers</a:t>
            </a:r>
            <a:endParaRPr kumimoji="0" lang="en-DE" sz="1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6509207-7A58-4B6A-AF76-AC789B22C7C5}"/>
              </a:ext>
            </a:extLst>
          </p:cNvPr>
          <p:cNvSpPr txBox="1"/>
          <p:nvPr/>
        </p:nvSpPr>
        <p:spPr>
          <a:xfrm>
            <a:off x="11419048" y="2098047"/>
            <a:ext cx="276871" cy="1365479"/>
          </a:xfrm>
          <a:prstGeom prst="rect">
            <a:avLst/>
          </a:prstGeom>
          <a:noFill/>
        </p:spPr>
        <p:txBody>
          <a:bodyPr vert="vert270" wrap="square" lIns="0" tIns="0" rIns="0" bIns="0" rtlCol="0" anchor="ctr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799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SAP Internal</a:t>
            </a:r>
            <a:endParaRPr kumimoji="0" lang="en-DE" sz="1799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AA0488BC-3017-4D58-9C1C-68319C26C7FF}"/>
              </a:ext>
            </a:extLst>
          </p:cNvPr>
          <p:cNvSpPr txBox="1"/>
          <p:nvPr/>
        </p:nvSpPr>
        <p:spPr>
          <a:xfrm>
            <a:off x="11482871" y="4176217"/>
            <a:ext cx="276871" cy="2173687"/>
          </a:xfrm>
          <a:prstGeom prst="rect">
            <a:avLst/>
          </a:prstGeom>
          <a:noFill/>
        </p:spPr>
        <p:txBody>
          <a:bodyPr vert="vert270" wrap="square" lIns="0" tIns="0" rIns="0" bIns="0" rtlCol="0" anchor="ctr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799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Customers/Partners</a:t>
            </a:r>
            <a:endParaRPr kumimoji="0" lang="en-DE" sz="1799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244ED1D1-AC37-4FA4-AD0C-7925E4FEA12F}"/>
              </a:ext>
            </a:extLst>
          </p:cNvPr>
          <p:cNvGrpSpPr/>
          <p:nvPr/>
        </p:nvGrpSpPr>
        <p:grpSpPr>
          <a:xfrm>
            <a:off x="9597474" y="2254925"/>
            <a:ext cx="1005258" cy="420263"/>
            <a:chOff x="4826233" y="2122277"/>
            <a:chExt cx="2912302" cy="1463837"/>
          </a:xfrm>
        </p:grpSpPr>
        <p:sp>
          <p:nvSpPr>
            <p:cNvPr id="117" name="Rectangle: Rounded Corners 116">
              <a:extLst>
                <a:ext uri="{FF2B5EF4-FFF2-40B4-BE49-F238E27FC236}">
                  <a16:creationId xmlns:a16="http://schemas.microsoft.com/office/drawing/2014/main" id="{E0BD54D5-351F-4FE3-8312-C9CA27145951}"/>
                </a:ext>
              </a:extLst>
            </p:cNvPr>
            <p:cNvSpPr/>
            <p:nvPr/>
          </p:nvSpPr>
          <p:spPr bwMode="gray">
            <a:xfrm>
              <a:off x="4826233" y="2122277"/>
              <a:ext cx="2912302" cy="1463837"/>
            </a:xfrm>
            <a:prstGeom prst="roundRect">
              <a:avLst/>
            </a:prstGeom>
            <a:solidFill>
              <a:schemeClr val="accent3"/>
            </a:solidFill>
            <a:ln w="25400" algn="ctr">
              <a:noFill/>
              <a:miter lim="800000"/>
              <a:headEnd/>
              <a:tailEnd/>
            </a:ln>
          </p:spPr>
          <p:txBody>
            <a:bodyPr lIns="89977" tIns="71981" rIns="89977" bIns="71981" rtlCol="0" anchor="ctr"/>
            <a:lstStyle/>
            <a:p>
              <a:pPr marL="0" marR="0" lvl="0" indent="0" algn="ctr" defTabSz="91412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799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8C4D3D44-0419-4577-8F70-D5788B0135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73902" y="2122277"/>
              <a:ext cx="2816964" cy="1463837"/>
            </a:xfrm>
            <a:prstGeom prst="rect">
              <a:avLst/>
            </a:prstGeom>
            <a:noFill/>
          </p:spPr>
        </p:pic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28C3AADD-7E0F-4CA6-A3A4-64769E39D9BE}"/>
              </a:ext>
            </a:extLst>
          </p:cNvPr>
          <p:cNvGrpSpPr/>
          <p:nvPr/>
        </p:nvGrpSpPr>
        <p:grpSpPr>
          <a:xfrm>
            <a:off x="9558100" y="5939023"/>
            <a:ext cx="1042524" cy="420263"/>
            <a:chOff x="4826233" y="2122277"/>
            <a:chExt cx="2912302" cy="1463837"/>
          </a:xfrm>
        </p:grpSpPr>
        <p:sp>
          <p:nvSpPr>
            <p:cNvPr id="122" name="Rectangle: Rounded Corners 121">
              <a:extLst>
                <a:ext uri="{FF2B5EF4-FFF2-40B4-BE49-F238E27FC236}">
                  <a16:creationId xmlns:a16="http://schemas.microsoft.com/office/drawing/2014/main" id="{634B0B61-7532-4FE9-99D0-C091DBE53BEA}"/>
                </a:ext>
              </a:extLst>
            </p:cNvPr>
            <p:cNvSpPr/>
            <p:nvPr/>
          </p:nvSpPr>
          <p:spPr bwMode="gray">
            <a:xfrm>
              <a:off x="4826233" y="2122277"/>
              <a:ext cx="2912302" cy="1463837"/>
            </a:xfrm>
            <a:prstGeom prst="roundRect">
              <a:avLst/>
            </a:prstGeom>
            <a:solidFill>
              <a:schemeClr val="accent3"/>
            </a:solidFill>
            <a:ln w="25400" algn="ctr">
              <a:noFill/>
              <a:miter lim="800000"/>
              <a:headEnd/>
              <a:tailEnd/>
            </a:ln>
          </p:spPr>
          <p:txBody>
            <a:bodyPr lIns="89977" tIns="71981" rIns="89977" bIns="71981" rtlCol="0" anchor="ctr"/>
            <a:lstStyle/>
            <a:p>
              <a:pPr marL="0" marR="0" lvl="0" indent="0" algn="ctr" defTabSz="91412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799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FEEF20F6-0F78-479C-BA48-BAD6AC3177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73902" y="2122277"/>
              <a:ext cx="2816964" cy="1463837"/>
            </a:xfrm>
            <a:prstGeom prst="rect">
              <a:avLst/>
            </a:prstGeom>
            <a:noFill/>
          </p:spPr>
        </p:pic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93BAA2E2-7024-43FD-8157-4BAFCA305411}"/>
              </a:ext>
            </a:extLst>
          </p:cNvPr>
          <p:cNvGrpSpPr/>
          <p:nvPr/>
        </p:nvGrpSpPr>
        <p:grpSpPr>
          <a:xfrm>
            <a:off x="5332484" y="3990259"/>
            <a:ext cx="1053871" cy="373936"/>
            <a:chOff x="6377355" y="270692"/>
            <a:chExt cx="1969476" cy="1007124"/>
          </a:xfrm>
          <a:solidFill>
            <a:schemeClr val="accent3"/>
          </a:solidFill>
        </p:grpSpPr>
        <p:sp>
          <p:nvSpPr>
            <p:cNvPr id="126" name="Rectangle: Rounded Corners 125">
              <a:extLst>
                <a:ext uri="{FF2B5EF4-FFF2-40B4-BE49-F238E27FC236}">
                  <a16:creationId xmlns:a16="http://schemas.microsoft.com/office/drawing/2014/main" id="{8399B7F1-8073-4732-AE42-60C8A2480E7B}"/>
                </a:ext>
              </a:extLst>
            </p:cNvPr>
            <p:cNvSpPr/>
            <p:nvPr/>
          </p:nvSpPr>
          <p:spPr bwMode="gray">
            <a:xfrm>
              <a:off x="6377355" y="270692"/>
              <a:ext cx="1969476" cy="1007124"/>
            </a:xfrm>
            <a:prstGeom prst="roundRect">
              <a:avLst/>
            </a:prstGeom>
            <a:grpFill/>
            <a:ln w="25400" algn="ctr">
              <a:noFill/>
              <a:miter lim="800000"/>
              <a:headEnd/>
              <a:tailEnd/>
            </a:ln>
          </p:spPr>
          <p:txBody>
            <a:bodyPr lIns="89977" tIns="71981" rIns="89977" bIns="71981" rtlCol="0" anchor="ctr"/>
            <a:lstStyle/>
            <a:p>
              <a:pPr marL="0" marR="0" lvl="0" indent="0" algn="ctr" defTabSz="91412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799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  <p:pic>
          <p:nvPicPr>
            <p:cNvPr id="127" name="Picture 126">
              <a:extLst>
                <a:ext uri="{FF2B5EF4-FFF2-40B4-BE49-F238E27FC236}">
                  <a16:creationId xmlns:a16="http://schemas.microsoft.com/office/drawing/2014/main" id="{ABC486F2-9F28-41F7-BD52-B499C921D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99855" y="349398"/>
              <a:ext cx="1753191" cy="793319"/>
            </a:xfrm>
            <a:prstGeom prst="rect">
              <a:avLst/>
            </a:prstGeom>
            <a:grpFill/>
          </p:spPr>
        </p:pic>
      </p:grpSp>
      <p:sp>
        <p:nvSpPr>
          <p:cNvPr id="102" name="Flowchart: Magnetic Disk 101">
            <a:extLst>
              <a:ext uri="{FF2B5EF4-FFF2-40B4-BE49-F238E27FC236}">
                <a16:creationId xmlns:a16="http://schemas.microsoft.com/office/drawing/2014/main" id="{4D60B124-AF85-4DB0-8D95-03C0FC5A1FCA}"/>
              </a:ext>
            </a:extLst>
          </p:cNvPr>
          <p:cNvSpPr/>
          <p:nvPr/>
        </p:nvSpPr>
        <p:spPr bwMode="gray">
          <a:xfrm>
            <a:off x="5348792" y="5442684"/>
            <a:ext cx="1875656" cy="337780"/>
          </a:xfrm>
          <a:prstGeom prst="flowChartMagneticDisk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CALM Database</a:t>
            </a:r>
            <a:endParaRPr kumimoji="0" lang="en-DE" sz="12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943E516-88AB-4F8E-B90A-14BB72E83CCD}"/>
              </a:ext>
            </a:extLst>
          </p:cNvPr>
          <p:cNvGrpSpPr/>
          <p:nvPr/>
        </p:nvGrpSpPr>
        <p:grpSpPr>
          <a:xfrm>
            <a:off x="2773554" y="3939976"/>
            <a:ext cx="1236701" cy="568487"/>
            <a:chOff x="2806491" y="3814175"/>
            <a:chExt cx="1237023" cy="568635"/>
          </a:xfrm>
        </p:grpSpPr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60C93B32-D55A-4874-ADE0-FBA4626F52A4}"/>
                </a:ext>
              </a:extLst>
            </p:cNvPr>
            <p:cNvSpPr/>
            <p:nvPr/>
          </p:nvSpPr>
          <p:spPr bwMode="gray">
            <a:xfrm>
              <a:off x="2806491" y="3814175"/>
              <a:ext cx="1237023" cy="568635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77" tIns="71981" rIns="89977" bIns="71981" rtlCol="0" anchor="ctr"/>
            <a:lstStyle/>
            <a:p>
              <a:pPr marL="0" marR="0" lvl="0" indent="0" algn="ctr" defTabSz="91412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799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C3C7CC4-41D6-403C-968A-8AA3F0FF8FAF}"/>
                </a:ext>
              </a:extLst>
            </p:cNvPr>
            <p:cNvSpPr txBox="1"/>
            <p:nvPr/>
          </p:nvSpPr>
          <p:spPr>
            <a:xfrm>
              <a:off x="3072946" y="3949322"/>
              <a:ext cx="68608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1088449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Arial Unicode MS" pitchFamily="34" charset="-128"/>
                  <a:cs typeface="Arial Unicode MS" pitchFamily="34" charset="-128"/>
                </a:rPr>
                <a:t>Runtime   data</a:t>
              </a:r>
              <a:endParaRPr kumimoji="0" lang="en-DE" sz="10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DDEC296-25B4-47CA-93D7-D25C29ABF148}"/>
              </a:ext>
            </a:extLst>
          </p:cNvPr>
          <p:cNvGrpSpPr/>
          <p:nvPr/>
        </p:nvGrpSpPr>
        <p:grpSpPr>
          <a:xfrm>
            <a:off x="2773553" y="4799497"/>
            <a:ext cx="1236700" cy="568487"/>
            <a:chOff x="2806492" y="4585827"/>
            <a:chExt cx="1237022" cy="568635"/>
          </a:xfrm>
        </p:grpSpPr>
        <p:sp>
          <p:nvSpPr>
            <p:cNvPr id="84" name="Arrow: Chevron 83">
              <a:extLst>
                <a:ext uri="{FF2B5EF4-FFF2-40B4-BE49-F238E27FC236}">
                  <a16:creationId xmlns:a16="http://schemas.microsoft.com/office/drawing/2014/main" id="{9C62C04B-4E5E-4160-82AA-3F4B1CF4B7A6}"/>
                </a:ext>
              </a:extLst>
            </p:cNvPr>
            <p:cNvSpPr/>
            <p:nvPr/>
          </p:nvSpPr>
          <p:spPr bwMode="gray">
            <a:xfrm rot="10800000">
              <a:off x="2806492" y="4585827"/>
              <a:ext cx="1237022" cy="568635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77" tIns="71981" rIns="89977" bIns="71981" rtlCol="0" anchor="ctr"/>
            <a:lstStyle/>
            <a:p>
              <a:pPr marL="0" marR="0" lvl="0" indent="0" algn="ctr" defTabSz="91412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799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4884F246-A69C-469E-A33E-D50C445AF32E}"/>
                </a:ext>
              </a:extLst>
            </p:cNvPr>
            <p:cNvSpPr txBox="1"/>
            <p:nvPr/>
          </p:nvSpPr>
          <p:spPr>
            <a:xfrm>
              <a:off x="2943903" y="4709965"/>
              <a:ext cx="810741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1088449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Arial Unicode MS" pitchFamily="34" charset="-128"/>
                  <a:cs typeface="Arial Unicode MS" pitchFamily="34" charset="-128"/>
                </a:rPr>
                <a:t>Configuration data</a:t>
              </a:r>
              <a:endParaRPr kumimoji="0" lang="en-DE" sz="10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5E707B66-EF6B-4D56-B1D8-9AE6669C5C6C}"/>
              </a:ext>
            </a:extLst>
          </p:cNvPr>
          <p:cNvGrpSpPr/>
          <p:nvPr/>
        </p:nvGrpSpPr>
        <p:grpSpPr>
          <a:xfrm>
            <a:off x="2773554" y="5695658"/>
            <a:ext cx="1236701" cy="568487"/>
            <a:chOff x="2806491" y="3814175"/>
            <a:chExt cx="1237023" cy="568635"/>
          </a:xfrm>
        </p:grpSpPr>
        <p:sp>
          <p:nvSpPr>
            <p:cNvPr id="98" name="Arrow: Chevron 97">
              <a:extLst>
                <a:ext uri="{FF2B5EF4-FFF2-40B4-BE49-F238E27FC236}">
                  <a16:creationId xmlns:a16="http://schemas.microsoft.com/office/drawing/2014/main" id="{9B390D3F-AFA9-449D-B3B7-E7854A0B3253}"/>
                </a:ext>
              </a:extLst>
            </p:cNvPr>
            <p:cNvSpPr/>
            <p:nvPr/>
          </p:nvSpPr>
          <p:spPr bwMode="gray">
            <a:xfrm>
              <a:off x="2806491" y="3814175"/>
              <a:ext cx="1237023" cy="568635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77" tIns="71981" rIns="89977" bIns="71981" rtlCol="0" anchor="ctr"/>
            <a:lstStyle/>
            <a:p>
              <a:pPr marL="0" marR="0" lvl="0" indent="0" algn="ctr" defTabSz="91412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799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E4FACAE4-CF90-49FF-90C5-AC39D0040CFB}"/>
                </a:ext>
              </a:extLst>
            </p:cNvPr>
            <p:cNvSpPr txBox="1"/>
            <p:nvPr/>
          </p:nvSpPr>
          <p:spPr>
            <a:xfrm>
              <a:off x="3072946" y="3949322"/>
              <a:ext cx="68608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1088449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Arial Unicode MS" pitchFamily="34" charset="-128"/>
                  <a:cs typeface="Arial Unicode MS" pitchFamily="34" charset="-128"/>
                </a:rPr>
                <a:t>Runtime   data</a:t>
              </a:r>
              <a:endParaRPr kumimoji="0" lang="en-DE" sz="10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39B28E07-B6C6-4E9C-BF2F-9AE341B2AF84}"/>
              </a:ext>
            </a:extLst>
          </p:cNvPr>
          <p:cNvGrpSpPr/>
          <p:nvPr/>
        </p:nvGrpSpPr>
        <p:grpSpPr>
          <a:xfrm>
            <a:off x="2773554" y="2760156"/>
            <a:ext cx="1236701" cy="568487"/>
            <a:chOff x="2806491" y="3814175"/>
            <a:chExt cx="1237023" cy="568635"/>
          </a:xfrm>
        </p:grpSpPr>
        <p:sp>
          <p:nvSpPr>
            <p:cNvPr id="104" name="Arrow: Chevron 103">
              <a:extLst>
                <a:ext uri="{FF2B5EF4-FFF2-40B4-BE49-F238E27FC236}">
                  <a16:creationId xmlns:a16="http://schemas.microsoft.com/office/drawing/2014/main" id="{FD656A1D-90D9-478B-ABCF-07975F323B0A}"/>
                </a:ext>
              </a:extLst>
            </p:cNvPr>
            <p:cNvSpPr/>
            <p:nvPr/>
          </p:nvSpPr>
          <p:spPr bwMode="gray">
            <a:xfrm>
              <a:off x="2806491" y="3814175"/>
              <a:ext cx="1237023" cy="568635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77" tIns="71981" rIns="89977" bIns="71981" rtlCol="0" anchor="ctr"/>
            <a:lstStyle/>
            <a:p>
              <a:pPr marL="0" marR="0" lvl="0" indent="0" algn="ctr" defTabSz="91412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799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0C0D1861-DBD3-447B-85E7-C5C442BB4620}"/>
                </a:ext>
              </a:extLst>
            </p:cNvPr>
            <p:cNvSpPr txBox="1"/>
            <p:nvPr/>
          </p:nvSpPr>
          <p:spPr>
            <a:xfrm>
              <a:off x="3072946" y="3949322"/>
              <a:ext cx="68608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1088449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Arial Unicode MS" pitchFamily="34" charset="-128"/>
                  <a:cs typeface="Arial Unicode MS" pitchFamily="34" charset="-128"/>
                </a:rPr>
                <a:t>Runtime   data</a:t>
              </a:r>
              <a:endParaRPr kumimoji="0" lang="en-DE" sz="10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1AD38A81-FDAC-4997-986D-DF12A6381C55}"/>
              </a:ext>
            </a:extLst>
          </p:cNvPr>
          <p:cNvGrpSpPr/>
          <p:nvPr/>
        </p:nvGrpSpPr>
        <p:grpSpPr>
          <a:xfrm>
            <a:off x="2773554" y="1137617"/>
            <a:ext cx="1236701" cy="568487"/>
            <a:chOff x="2806491" y="3814175"/>
            <a:chExt cx="1237023" cy="568635"/>
          </a:xfrm>
        </p:grpSpPr>
        <p:sp>
          <p:nvSpPr>
            <p:cNvPr id="107" name="Arrow: Chevron 106">
              <a:extLst>
                <a:ext uri="{FF2B5EF4-FFF2-40B4-BE49-F238E27FC236}">
                  <a16:creationId xmlns:a16="http://schemas.microsoft.com/office/drawing/2014/main" id="{F86010B5-F8BF-4911-8B2E-DF304E6AB2D6}"/>
                </a:ext>
              </a:extLst>
            </p:cNvPr>
            <p:cNvSpPr/>
            <p:nvPr/>
          </p:nvSpPr>
          <p:spPr bwMode="gray">
            <a:xfrm>
              <a:off x="2806491" y="3814175"/>
              <a:ext cx="1237023" cy="568635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77" tIns="71981" rIns="89977" bIns="71981" rtlCol="0" anchor="ctr"/>
            <a:lstStyle/>
            <a:p>
              <a:pPr marL="0" marR="0" lvl="0" indent="0" algn="ctr" defTabSz="91412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799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60D5EF8A-0B06-4487-B5AB-8C3B07DE1290}"/>
                </a:ext>
              </a:extLst>
            </p:cNvPr>
            <p:cNvSpPr txBox="1"/>
            <p:nvPr/>
          </p:nvSpPr>
          <p:spPr>
            <a:xfrm>
              <a:off x="3072946" y="3949322"/>
              <a:ext cx="68608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1088449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Arial Unicode MS" pitchFamily="34" charset="-128"/>
                  <a:cs typeface="Arial Unicode MS" pitchFamily="34" charset="-128"/>
                </a:rPr>
                <a:t>Runtime   data</a:t>
              </a:r>
              <a:endParaRPr kumimoji="0" lang="en-DE" sz="10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0EED1B94-5EB6-4385-A8AD-4EE18FF064FA}"/>
              </a:ext>
            </a:extLst>
          </p:cNvPr>
          <p:cNvGrpSpPr/>
          <p:nvPr/>
        </p:nvGrpSpPr>
        <p:grpSpPr>
          <a:xfrm>
            <a:off x="2773553" y="1984450"/>
            <a:ext cx="1236700" cy="568487"/>
            <a:chOff x="2806492" y="4585827"/>
            <a:chExt cx="1237022" cy="568635"/>
          </a:xfrm>
        </p:grpSpPr>
        <p:sp>
          <p:nvSpPr>
            <p:cNvPr id="128" name="Arrow: Chevron 127">
              <a:extLst>
                <a:ext uri="{FF2B5EF4-FFF2-40B4-BE49-F238E27FC236}">
                  <a16:creationId xmlns:a16="http://schemas.microsoft.com/office/drawing/2014/main" id="{60778CDB-F2E0-409D-89AF-2152952E2CF7}"/>
                </a:ext>
              </a:extLst>
            </p:cNvPr>
            <p:cNvSpPr/>
            <p:nvPr/>
          </p:nvSpPr>
          <p:spPr bwMode="gray">
            <a:xfrm rot="10800000">
              <a:off x="2806492" y="4585827"/>
              <a:ext cx="1237022" cy="568635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77" tIns="71981" rIns="89977" bIns="71981" rtlCol="0" anchor="ctr"/>
            <a:lstStyle/>
            <a:p>
              <a:pPr marL="0" marR="0" lvl="0" indent="0" algn="ctr" defTabSz="91412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799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850DA362-1980-437D-A25E-88E90BDCA57D}"/>
                </a:ext>
              </a:extLst>
            </p:cNvPr>
            <p:cNvSpPr txBox="1"/>
            <p:nvPr/>
          </p:nvSpPr>
          <p:spPr>
            <a:xfrm>
              <a:off x="2943903" y="4709965"/>
              <a:ext cx="810741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1088449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Arial Unicode MS" pitchFamily="34" charset="-128"/>
                  <a:cs typeface="Arial Unicode MS" pitchFamily="34" charset="-128"/>
                </a:rPr>
                <a:t>Configuration data</a:t>
              </a:r>
              <a:endParaRPr kumimoji="0" lang="en-DE" sz="10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34" name="Arrow: Chevron 133">
            <a:extLst>
              <a:ext uri="{FF2B5EF4-FFF2-40B4-BE49-F238E27FC236}">
                <a16:creationId xmlns:a16="http://schemas.microsoft.com/office/drawing/2014/main" id="{56331DF7-9EA0-449D-AB76-CB01AEB0F441}"/>
              </a:ext>
            </a:extLst>
          </p:cNvPr>
          <p:cNvSpPr/>
          <p:nvPr/>
        </p:nvSpPr>
        <p:spPr bwMode="gray">
          <a:xfrm rot="16200000">
            <a:off x="6442035" y="3095968"/>
            <a:ext cx="374307" cy="1244799"/>
          </a:xfrm>
          <a:prstGeom prst="chevron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799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81AAD38-3E17-47D9-BCA2-2144EE615246}"/>
              </a:ext>
            </a:extLst>
          </p:cNvPr>
          <p:cNvGrpSpPr/>
          <p:nvPr/>
        </p:nvGrpSpPr>
        <p:grpSpPr>
          <a:xfrm>
            <a:off x="4390025" y="3528580"/>
            <a:ext cx="1244799" cy="376941"/>
            <a:chOff x="6187118" y="336516"/>
            <a:chExt cx="1245123" cy="758810"/>
          </a:xfrm>
        </p:grpSpPr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1E948C10-4CA7-4458-BDD7-4AAC35EE3D17}"/>
                </a:ext>
              </a:extLst>
            </p:cNvPr>
            <p:cNvSpPr txBox="1"/>
            <p:nvPr/>
          </p:nvSpPr>
          <p:spPr>
            <a:xfrm>
              <a:off x="6466637" y="710987"/>
              <a:ext cx="686086" cy="3097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1088449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0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36" name="Arrow: Chevron 135">
              <a:extLst>
                <a:ext uri="{FF2B5EF4-FFF2-40B4-BE49-F238E27FC236}">
                  <a16:creationId xmlns:a16="http://schemas.microsoft.com/office/drawing/2014/main" id="{3B80E61C-F4BA-41E0-8826-1B83E6D29938}"/>
                </a:ext>
              </a:extLst>
            </p:cNvPr>
            <p:cNvSpPr/>
            <p:nvPr/>
          </p:nvSpPr>
          <p:spPr bwMode="gray">
            <a:xfrm rot="5400000">
              <a:off x="6430275" y="93359"/>
              <a:ext cx="758810" cy="1245123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77" tIns="71981" rIns="89977" bIns="71981" rtlCol="0" anchor="ctr"/>
            <a:lstStyle/>
            <a:p>
              <a:pPr marL="0" marR="0" lvl="0" indent="0" algn="ctr" defTabSz="91412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799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37" name="Arrow: Chevron 136">
            <a:extLst>
              <a:ext uri="{FF2B5EF4-FFF2-40B4-BE49-F238E27FC236}">
                <a16:creationId xmlns:a16="http://schemas.microsoft.com/office/drawing/2014/main" id="{818DCB93-9BDB-49D3-8E7C-A86D1BA5EFD8}"/>
              </a:ext>
            </a:extLst>
          </p:cNvPr>
          <p:cNvSpPr/>
          <p:nvPr/>
        </p:nvSpPr>
        <p:spPr bwMode="gray">
          <a:xfrm rot="16200000">
            <a:off x="9898200" y="4535511"/>
            <a:ext cx="391572" cy="1244799"/>
          </a:xfrm>
          <a:prstGeom prst="chevron">
            <a:avLst/>
          </a:prstGeom>
          <a:noFill/>
          <a:ln w="25400" algn="ctr">
            <a:solidFill>
              <a:schemeClr val="tx1"/>
            </a:solidFill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L="0" marR="0" lvl="0" indent="0" algn="ctr" defTabSz="91412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799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C896B3C2-8BD8-4468-B52C-85C75ECAE9F0}"/>
              </a:ext>
            </a:extLst>
          </p:cNvPr>
          <p:cNvGrpSpPr/>
          <p:nvPr/>
        </p:nvGrpSpPr>
        <p:grpSpPr>
          <a:xfrm>
            <a:off x="7640222" y="5438893"/>
            <a:ext cx="1236701" cy="463374"/>
            <a:chOff x="2806491" y="3814175"/>
            <a:chExt cx="1237023" cy="568635"/>
          </a:xfrm>
        </p:grpSpPr>
        <p:sp>
          <p:nvSpPr>
            <p:cNvPr id="141" name="Arrow: Chevron 140">
              <a:extLst>
                <a:ext uri="{FF2B5EF4-FFF2-40B4-BE49-F238E27FC236}">
                  <a16:creationId xmlns:a16="http://schemas.microsoft.com/office/drawing/2014/main" id="{FA3F13A3-AB37-43D5-82D3-88D5817D8839}"/>
                </a:ext>
              </a:extLst>
            </p:cNvPr>
            <p:cNvSpPr/>
            <p:nvPr/>
          </p:nvSpPr>
          <p:spPr bwMode="gray">
            <a:xfrm>
              <a:off x="2806491" y="3814175"/>
              <a:ext cx="1237023" cy="568635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77" tIns="71981" rIns="89977" bIns="71981" rtlCol="0" anchor="ctr"/>
            <a:lstStyle/>
            <a:p>
              <a:pPr marL="0" marR="0" lvl="0" indent="0" algn="ctr" defTabSz="91412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799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41F8ED29-3EBE-4003-A493-DB66DBBDA264}"/>
                </a:ext>
              </a:extLst>
            </p:cNvPr>
            <p:cNvSpPr txBox="1"/>
            <p:nvPr/>
          </p:nvSpPr>
          <p:spPr>
            <a:xfrm>
              <a:off x="3072946" y="3914414"/>
              <a:ext cx="686086" cy="37759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ctr" defTabSz="1088449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Arial Unicode MS" pitchFamily="34" charset="-128"/>
                  <a:cs typeface="Arial Unicode MS" pitchFamily="34" charset="-128"/>
                </a:rPr>
                <a:t>Runtime   data</a:t>
              </a:r>
              <a:endParaRPr kumimoji="0" lang="en-DE" sz="10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C2ADF4A2-10CD-404E-AA1B-56D6F3FEB4E7}"/>
              </a:ext>
            </a:extLst>
          </p:cNvPr>
          <p:cNvGrpSpPr/>
          <p:nvPr/>
        </p:nvGrpSpPr>
        <p:grpSpPr>
          <a:xfrm>
            <a:off x="7640222" y="6001508"/>
            <a:ext cx="1236700" cy="463374"/>
            <a:chOff x="2806492" y="4585827"/>
            <a:chExt cx="1237022" cy="568635"/>
          </a:xfrm>
        </p:grpSpPr>
        <p:sp>
          <p:nvSpPr>
            <p:cNvPr id="144" name="Arrow: Chevron 143">
              <a:extLst>
                <a:ext uri="{FF2B5EF4-FFF2-40B4-BE49-F238E27FC236}">
                  <a16:creationId xmlns:a16="http://schemas.microsoft.com/office/drawing/2014/main" id="{E763334B-6736-4080-BAB4-3BB5455E0D5D}"/>
                </a:ext>
              </a:extLst>
            </p:cNvPr>
            <p:cNvSpPr/>
            <p:nvPr/>
          </p:nvSpPr>
          <p:spPr bwMode="gray">
            <a:xfrm rot="10800000">
              <a:off x="2806492" y="4585827"/>
              <a:ext cx="1237022" cy="568635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77" tIns="71981" rIns="89977" bIns="71981" rtlCol="0" anchor="ctr"/>
            <a:lstStyle/>
            <a:p>
              <a:pPr marL="0" marR="0" lvl="0" indent="0" algn="ctr" defTabSz="91412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799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660ED342-008C-4F16-BFFA-0328E7B5934E}"/>
                </a:ext>
              </a:extLst>
            </p:cNvPr>
            <p:cNvSpPr txBox="1"/>
            <p:nvPr/>
          </p:nvSpPr>
          <p:spPr>
            <a:xfrm>
              <a:off x="2943903" y="4675056"/>
              <a:ext cx="810741" cy="37759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ctr" defTabSz="1088449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Arial Unicode MS" pitchFamily="34" charset="-128"/>
                  <a:cs typeface="Arial Unicode MS" pitchFamily="34" charset="-128"/>
                </a:rPr>
                <a:t>Configuration data</a:t>
              </a:r>
              <a:endParaRPr kumimoji="0" lang="en-DE" sz="10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14A2421F-2AC1-4ED0-9AA6-30B3CE35DBFD}"/>
              </a:ext>
            </a:extLst>
          </p:cNvPr>
          <p:cNvGrpSpPr/>
          <p:nvPr/>
        </p:nvGrpSpPr>
        <p:grpSpPr>
          <a:xfrm>
            <a:off x="7695260" y="2168016"/>
            <a:ext cx="1236701" cy="523433"/>
            <a:chOff x="2806491" y="3814175"/>
            <a:chExt cx="1237023" cy="568635"/>
          </a:xfrm>
        </p:grpSpPr>
        <p:sp>
          <p:nvSpPr>
            <p:cNvPr id="147" name="Arrow: Chevron 146">
              <a:extLst>
                <a:ext uri="{FF2B5EF4-FFF2-40B4-BE49-F238E27FC236}">
                  <a16:creationId xmlns:a16="http://schemas.microsoft.com/office/drawing/2014/main" id="{66B8823B-D6C5-4F9C-B91B-82C97CAA9BB0}"/>
                </a:ext>
              </a:extLst>
            </p:cNvPr>
            <p:cNvSpPr/>
            <p:nvPr/>
          </p:nvSpPr>
          <p:spPr bwMode="gray">
            <a:xfrm>
              <a:off x="2806491" y="3814175"/>
              <a:ext cx="1237023" cy="568635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77" tIns="71981" rIns="89977" bIns="71981" rtlCol="0" anchor="ctr"/>
            <a:lstStyle/>
            <a:p>
              <a:pPr marL="0" marR="0" lvl="0" indent="0" algn="ctr" defTabSz="91412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799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00BA0F36-7AEC-4F06-A76F-EDA5176F3EE7}"/>
                </a:ext>
              </a:extLst>
            </p:cNvPr>
            <p:cNvSpPr txBox="1"/>
            <p:nvPr/>
          </p:nvSpPr>
          <p:spPr>
            <a:xfrm>
              <a:off x="3072946" y="3936077"/>
              <a:ext cx="686086" cy="334269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ctr" defTabSz="1088449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Arial Unicode MS" pitchFamily="34" charset="-128"/>
                  <a:cs typeface="Arial Unicode MS" pitchFamily="34" charset="-128"/>
                </a:rPr>
                <a:t>Runtime   data</a:t>
              </a:r>
              <a:endParaRPr kumimoji="0" lang="en-DE" sz="10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B075DCD9-D038-4B3C-806A-1BC8DEF95A3C}"/>
              </a:ext>
            </a:extLst>
          </p:cNvPr>
          <p:cNvGrpSpPr/>
          <p:nvPr/>
        </p:nvGrpSpPr>
        <p:grpSpPr>
          <a:xfrm>
            <a:off x="7695259" y="2921979"/>
            <a:ext cx="1236700" cy="557977"/>
            <a:chOff x="2806492" y="4585827"/>
            <a:chExt cx="1237022" cy="568635"/>
          </a:xfrm>
        </p:grpSpPr>
        <p:sp>
          <p:nvSpPr>
            <p:cNvPr id="152" name="Arrow: Chevron 151">
              <a:extLst>
                <a:ext uri="{FF2B5EF4-FFF2-40B4-BE49-F238E27FC236}">
                  <a16:creationId xmlns:a16="http://schemas.microsoft.com/office/drawing/2014/main" id="{E92028AE-8621-4D81-A6F7-8A0B71587B50}"/>
                </a:ext>
              </a:extLst>
            </p:cNvPr>
            <p:cNvSpPr/>
            <p:nvPr/>
          </p:nvSpPr>
          <p:spPr bwMode="gray">
            <a:xfrm rot="10800000">
              <a:off x="2806492" y="4585827"/>
              <a:ext cx="1237022" cy="568635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77" tIns="71981" rIns="89977" bIns="71981" rtlCol="0" anchor="ctr"/>
            <a:lstStyle/>
            <a:p>
              <a:pPr marL="0" marR="0" lvl="0" indent="0" algn="ctr" defTabSz="91412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799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3CE50082-515E-47FB-BB11-B15862569428}"/>
                </a:ext>
              </a:extLst>
            </p:cNvPr>
            <p:cNvSpPr txBox="1"/>
            <p:nvPr/>
          </p:nvSpPr>
          <p:spPr>
            <a:xfrm>
              <a:off x="2943903" y="4707065"/>
              <a:ext cx="810741" cy="31357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ctr" defTabSz="1088449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Arial Unicode MS" pitchFamily="34" charset="-128"/>
                  <a:cs typeface="Arial Unicode MS" pitchFamily="34" charset="-128"/>
                </a:rPr>
                <a:t>Configuration data</a:t>
              </a:r>
              <a:endParaRPr kumimoji="0" lang="en-DE" sz="10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F60B6C84-AD5C-42FC-B2FA-34BB147B25FD}"/>
              </a:ext>
            </a:extLst>
          </p:cNvPr>
          <p:cNvGrpSpPr/>
          <p:nvPr/>
        </p:nvGrpSpPr>
        <p:grpSpPr>
          <a:xfrm>
            <a:off x="7640222" y="4109509"/>
            <a:ext cx="1236701" cy="568487"/>
            <a:chOff x="2806491" y="3814175"/>
            <a:chExt cx="1237023" cy="568635"/>
          </a:xfrm>
        </p:grpSpPr>
        <p:sp>
          <p:nvSpPr>
            <p:cNvPr id="157" name="Arrow: Chevron 156">
              <a:extLst>
                <a:ext uri="{FF2B5EF4-FFF2-40B4-BE49-F238E27FC236}">
                  <a16:creationId xmlns:a16="http://schemas.microsoft.com/office/drawing/2014/main" id="{41CAC126-69B9-4C44-BE76-6FECDC476094}"/>
                </a:ext>
              </a:extLst>
            </p:cNvPr>
            <p:cNvSpPr/>
            <p:nvPr/>
          </p:nvSpPr>
          <p:spPr bwMode="gray">
            <a:xfrm>
              <a:off x="2806491" y="3814175"/>
              <a:ext cx="1237023" cy="568635"/>
            </a:xfrm>
            <a:prstGeom prst="chevron">
              <a:avLst/>
            </a:prstGeom>
            <a:noFill/>
            <a:ln w="254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89977" tIns="71981" rIns="89977" bIns="71981" rtlCol="0" anchor="ctr"/>
            <a:lstStyle/>
            <a:p>
              <a:pPr marL="0" marR="0" lvl="0" indent="0" algn="ctr" defTabSz="91412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799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43D76D04-A2A1-4679-B29E-D664D55079F1}"/>
                </a:ext>
              </a:extLst>
            </p:cNvPr>
            <p:cNvSpPr txBox="1"/>
            <p:nvPr/>
          </p:nvSpPr>
          <p:spPr>
            <a:xfrm>
              <a:off x="3072946" y="3949322"/>
              <a:ext cx="68608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1088449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Arial Unicode MS" pitchFamily="34" charset="-128"/>
                  <a:cs typeface="Arial Unicode MS" pitchFamily="34" charset="-128"/>
                </a:rPr>
                <a:t>Runtime   data</a:t>
              </a:r>
              <a:endParaRPr kumimoji="0" lang="en-DE" sz="10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70940EA-EEE9-E0F5-B7ED-66FD065ED43C}"/>
              </a:ext>
            </a:extLst>
          </p:cNvPr>
          <p:cNvSpPr/>
          <p:nvPr/>
        </p:nvSpPr>
        <p:spPr>
          <a:xfrm>
            <a:off x="7080562" y="87573"/>
            <a:ext cx="4998105" cy="261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This is the current state of planning and may be changed by SAP at any time.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28B01C-AEE4-8A87-405F-42A7C28798FE}"/>
              </a:ext>
            </a:extLst>
          </p:cNvPr>
          <p:cNvSpPr txBox="1"/>
          <p:nvPr/>
        </p:nvSpPr>
        <p:spPr>
          <a:xfrm>
            <a:off x="9118021" y="1111559"/>
            <a:ext cx="1421494" cy="18461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(1) Partially available</a:t>
            </a:r>
            <a:endParaRPr kumimoji="0" lang="en-DE" sz="12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DF894F-6CCD-7808-E8B5-D0AF3B5F9736}"/>
              </a:ext>
            </a:extLst>
          </p:cNvPr>
          <p:cNvSpPr txBox="1"/>
          <p:nvPr/>
        </p:nvSpPr>
        <p:spPr>
          <a:xfrm>
            <a:off x="9118021" y="1372596"/>
            <a:ext cx="791677" cy="18461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(2) Planned</a:t>
            </a:r>
            <a:endParaRPr kumimoji="0" lang="en-DE" sz="12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19620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078DC4-D2A8-9DAB-8D47-A2D346C0DC81}"/>
              </a:ext>
            </a:extLst>
          </p:cNvPr>
          <p:cNvSpPr/>
          <p:nvPr/>
        </p:nvSpPr>
        <p:spPr bwMode="gray">
          <a:xfrm flipH="1">
            <a:off x="1" y="4779039"/>
            <a:ext cx="12192000" cy="2087493"/>
          </a:xfrm>
          <a:prstGeom prst="rect">
            <a:avLst/>
          </a:prstGeom>
          <a:solidFill>
            <a:schemeClr val="accent3"/>
          </a:solidFill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algn="ctr" defTabSz="914126" eaLnBrk="1" hangingPunct="1">
              <a:spcBef>
                <a:spcPct val="50000"/>
              </a:spcBef>
              <a:buClr>
                <a:srgbClr val="F0AB00"/>
              </a:buClr>
              <a:buSzPct val="80000"/>
            </a:pPr>
            <a:endParaRPr lang="en-US" sz="1799" kern="0" dirty="0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887C42-6706-6FBB-2AE1-4905BECCE986}"/>
              </a:ext>
            </a:extLst>
          </p:cNvPr>
          <p:cNvSpPr txBox="1"/>
          <p:nvPr/>
        </p:nvSpPr>
        <p:spPr>
          <a:xfrm>
            <a:off x="576295" y="2262794"/>
            <a:ext cx="6809426" cy="7384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1679"/>
              </a:spcBef>
              <a:buClr>
                <a:srgbClr val="F0AB00"/>
              </a:buClr>
              <a:buSzPct val="80000"/>
            </a:pPr>
            <a:r>
              <a:rPr lang="en-US" sz="2399" b="1" kern="0" dirty="0">
                <a:latin typeface="72" panose="020B0503030000000003" pitchFamily="34" charset="0"/>
                <a:ea typeface="Arial Unicode MS" pitchFamily="34" charset="-128"/>
                <a:cs typeface="72" panose="020B0503030000000003" pitchFamily="34" charset="0"/>
              </a:rPr>
              <a:t>Upskill and engage on </a:t>
            </a:r>
            <a:r>
              <a:rPr lang="en-US" sz="2399" b="1" kern="0" dirty="0">
                <a:solidFill>
                  <a:schemeClr val="accent1"/>
                </a:solidFill>
                <a:ea typeface="Arial Unicode MS" pitchFamily="34" charset="-128"/>
                <a:cs typeface="Arial Unicode MS" pitchFamily="34" charset="-128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SAP Business Technology Platform </a:t>
            </a:r>
            <a:endParaRPr lang="en-US" sz="2799" b="1" kern="0" dirty="0">
              <a:solidFill>
                <a:schemeClr val="accent1"/>
              </a:solidFill>
              <a:latin typeface="72" panose="020B0503030000000003" pitchFamily="34" charset="0"/>
              <a:ea typeface="Arial Unicode MS" pitchFamily="34" charset="-128"/>
              <a:cs typeface="72" panose="020B0503030000000003" pitchFamily="34" charset="0"/>
            </a:endParaRPr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1B26BB36-C94D-6A6D-87E9-24ACD51E8B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95" y="5139249"/>
            <a:ext cx="807733" cy="80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DCB675-FFBB-1703-0E68-8FAD9028901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46" t="-2559" r="-1131" b="8466"/>
          <a:stretch/>
        </p:blipFill>
        <p:spPr>
          <a:xfrm>
            <a:off x="8131066" y="156442"/>
            <a:ext cx="4353467" cy="6700665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07306E59-4BC4-F654-8F12-F789EAD42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963" y="469640"/>
            <a:ext cx="11017250" cy="553870"/>
          </a:xfrm>
        </p:spPr>
        <p:txBody>
          <a:bodyPr/>
          <a:lstStyle/>
          <a:p>
            <a:r>
              <a:rPr lang="en-US" sz="3599" dirty="0">
                <a:latin typeface="72" panose="020B0503030000000003" pitchFamily="34" charset="0"/>
                <a:cs typeface="72" panose="020B0503030000000003" pitchFamily="34" charset="0"/>
              </a:rPr>
              <a:t>Make your career growth real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7F4901-8E32-6954-8F07-432A85712F08}"/>
              </a:ext>
            </a:extLst>
          </p:cNvPr>
          <p:cNvSpPr txBox="1"/>
          <p:nvPr/>
        </p:nvSpPr>
        <p:spPr>
          <a:xfrm>
            <a:off x="576294" y="3320997"/>
            <a:ext cx="2311168" cy="8000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480"/>
              </a:spcBef>
              <a:buClr>
                <a:srgbClr val="F0AB00"/>
              </a:buClr>
              <a:buSzPct val="80000"/>
            </a:pPr>
            <a:r>
              <a:rPr lang="en-US" sz="1999" b="1" kern="0" dirty="0">
                <a:latin typeface="72" panose="020B0503030000000003" pitchFamily="34" charset="0"/>
                <a:ea typeface="Arial Unicode MS" pitchFamily="34" charset="-128"/>
                <a:cs typeface="72" panose="020B0503030000000003" pitchFamily="34" charset="0"/>
              </a:rPr>
              <a:t>Free learning</a:t>
            </a:r>
            <a:br>
              <a:rPr lang="en-US" sz="1999" b="1" kern="0" dirty="0">
                <a:latin typeface="72" panose="020B0503030000000003" pitchFamily="34" charset="0"/>
                <a:ea typeface="Arial Unicode MS" pitchFamily="34" charset="-128"/>
                <a:cs typeface="72" panose="020B0503030000000003" pitchFamily="34" charset="0"/>
              </a:rPr>
            </a:br>
            <a:r>
              <a:rPr lang="en-US" sz="1600" kern="0" dirty="0">
                <a:latin typeface="72" panose="020B0503030000000003" pitchFamily="34" charset="0"/>
                <a:ea typeface="Arial Unicode MS" pitchFamily="34" charset="-128"/>
                <a:cs typeface="72" panose="020B0503030000000003" pitchFamily="34" charset="0"/>
              </a:rPr>
              <a:t>Upskill and prepare</a:t>
            </a:r>
            <a:br>
              <a:rPr lang="en-US" sz="1600" kern="0" dirty="0">
                <a:latin typeface="72" panose="020B0503030000000003" pitchFamily="34" charset="0"/>
                <a:ea typeface="Arial Unicode MS" pitchFamily="34" charset="-128"/>
                <a:cs typeface="72" panose="020B0503030000000003" pitchFamily="34" charset="0"/>
              </a:rPr>
            </a:br>
            <a:r>
              <a:rPr lang="en-US" sz="1600" kern="0" dirty="0">
                <a:latin typeface="72" panose="020B0503030000000003" pitchFamily="34" charset="0"/>
                <a:ea typeface="Arial Unicode MS" pitchFamily="34" charset="-128"/>
                <a:cs typeface="72" panose="020B0503030000000003" pitchFamily="34" charset="0"/>
              </a:rPr>
              <a:t>for certification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FE94B6-B45E-5369-71D9-A8B5E81E7ED3}"/>
              </a:ext>
            </a:extLst>
          </p:cNvPr>
          <p:cNvSpPr txBox="1"/>
          <p:nvPr/>
        </p:nvSpPr>
        <p:spPr>
          <a:xfrm>
            <a:off x="3018347" y="3320997"/>
            <a:ext cx="2311168" cy="8000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480"/>
              </a:spcBef>
              <a:buClr>
                <a:srgbClr val="F0AB00"/>
              </a:buClr>
              <a:buSzPct val="80000"/>
            </a:pPr>
            <a:r>
              <a:rPr lang="en-US" sz="1999" b="1" kern="0" dirty="0">
                <a:latin typeface="72" panose="020B0503030000000003" pitchFamily="34" charset="0"/>
                <a:ea typeface="Arial Unicode MS" pitchFamily="34" charset="-128"/>
                <a:cs typeface="72" panose="020B0503030000000003" pitchFamily="34" charset="0"/>
              </a:rPr>
              <a:t>25% discount</a:t>
            </a:r>
            <a:br>
              <a:rPr lang="en-US" sz="1600" kern="0" dirty="0">
                <a:latin typeface="72" panose="020B0503030000000003" pitchFamily="34" charset="0"/>
                <a:ea typeface="Arial Unicode MS" pitchFamily="34" charset="-128"/>
                <a:cs typeface="72" panose="020B0503030000000003" pitchFamily="34" charset="0"/>
              </a:rPr>
            </a:br>
            <a:r>
              <a:rPr lang="en-US" sz="1600" kern="0" dirty="0">
                <a:latin typeface="72" panose="020B0503030000000003" pitchFamily="34" charset="0"/>
                <a:ea typeface="Arial Unicode MS" pitchFamily="34" charset="-128"/>
                <a:cs typeface="72" panose="020B0503030000000003" pitchFamily="34" charset="0"/>
              </a:rPr>
              <a:t>On SAP Certification exams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F0C92A-BC37-ECDD-8B51-6598F24E276C}"/>
              </a:ext>
            </a:extLst>
          </p:cNvPr>
          <p:cNvSpPr txBox="1"/>
          <p:nvPr/>
        </p:nvSpPr>
        <p:spPr>
          <a:xfrm>
            <a:off x="5460401" y="3320997"/>
            <a:ext cx="2709878" cy="8000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480"/>
              </a:spcBef>
              <a:buClr>
                <a:srgbClr val="F0AB00"/>
              </a:buClr>
              <a:buSzPct val="80000"/>
            </a:pPr>
            <a:r>
              <a:rPr lang="en-US" sz="1999" b="1" kern="0" dirty="0">
                <a:latin typeface="72" panose="020B0503030000000003" pitchFamily="34" charset="0"/>
                <a:ea typeface="Arial Unicode MS" pitchFamily="34" charset="-128"/>
                <a:cs typeface="72" panose="020B0503030000000003" pitchFamily="34" charset="0"/>
              </a:rPr>
              <a:t>Expand your network</a:t>
            </a:r>
            <a:br>
              <a:rPr lang="en-US" sz="1600" kern="0" dirty="0">
                <a:latin typeface="72" panose="020B0503030000000003" pitchFamily="34" charset="0"/>
                <a:ea typeface="Arial Unicode MS" pitchFamily="34" charset="-128"/>
                <a:cs typeface="72" panose="020B0503030000000003" pitchFamily="34" charset="0"/>
              </a:rPr>
            </a:br>
            <a:r>
              <a:rPr lang="en-US" sz="1600" dirty="0">
                <a:latin typeface="72" panose="020B0503030000000003" pitchFamily="34" charset="0"/>
                <a:cs typeface="72" panose="020B0503030000000003" pitchFamily="34" charset="0"/>
              </a:rPr>
              <a:t>Engage with experts and share knowledge</a:t>
            </a:r>
            <a:endParaRPr lang="en-US" sz="1600" kern="0" dirty="0">
              <a:latin typeface="72" panose="020B0503030000000003" pitchFamily="34" charset="0"/>
              <a:ea typeface="Arial Unicode MS" pitchFamily="34" charset="-128"/>
              <a:cs typeface="72" panose="020B05030300000000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C8F646B-DDC9-7BA5-9D74-8CAE1E8FC37B}"/>
              </a:ext>
            </a:extLst>
          </p:cNvPr>
          <p:cNvSpPr txBox="1"/>
          <p:nvPr/>
        </p:nvSpPr>
        <p:spPr>
          <a:xfrm>
            <a:off x="1517249" y="5126396"/>
            <a:ext cx="6417642" cy="2153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1679"/>
              </a:spcBef>
              <a:buClr>
                <a:srgbClr val="F0AB00"/>
              </a:buClr>
              <a:buSzPct val="80000"/>
            </a:pPr>
            <a:r>
              <a:rPr lang="en-US" sz="1400" b="1" kern="0" dirty="0">
                <a:latin typeface="72" panose="020B0503030000000003" pitchFamily="34" charset="0"/>
                <a:ea typeface="Arial Unicode MS" pitchFamily="34" charset="-128"/>
                <a:cs typeface="72" panose="020B0503030000000003" pitchFamily="34" charset="0"/>
              </a:rPr>
              <a:t>GET REAL BENEFITS: </a:t>
            </a:r>
            <a:r>
              <a:rPr lang="en-US" sz="1400" b="1" kern="0" dirty="0">
                <a:solidFill>
                  <a:schemeClr val="accent1"/>
                </a:solidFill>
                <a:latin typeface="72" panose="020B0503030000000003" pitchFamily="34" charset="0"/>
                <a:ea typeface="Arial Unicode MS" pitchFamily="34" charset="-128"/>
                <a:cs typeface="72" panose="020B0503030000000003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learning.sap.com/teched</a:t>
            </a:r>
            <a:endParaRPr lang="en-US" sz="1400" b="1" kern="0" dirty="0">
              <a:solidFill>
                <a:schemeClr val="accent1"/>
              </a:solidFill>
              <a:latin typeface="72" panose="020B0503030000000003" pitchFamily="34" charset="0"/>
              <a:ea typeface="Arial Unicode MS" pitchFamily="34" charset="-128"/>
              <a:cs typeface="72" panose="020B05030300000000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394D5D0-552A-A7AF-2F2D-162753910E1F}"/>
              </a:ext>
            </a:extLst>
          </p:cNvPr>
          <p:cNvSpPr txBox="1"/>
          <p:nvPr/>
        </p:nvSpPr>
        <p:spPr>
          <a:xfrm>
            <a:off x="2320952" y="5498742"/>
            <a:ext cx="2606957" cy="7384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indent="-25376">
              <a:buClr>
                <a:schemeClr val="lt1"/>
              </a:buClr>
              <a:buSzPct val="25000"/>
            </a:pPr>
            <a:r>
              <a:rPr lang="en-US" sz="1600" dirty="0">
                <a:latin typeface="72" panose="020B0503030000000003" pitchFamily="34" charset="0"/>
                <a:ea typeface="Arial"/>
                <a:cs typeface="72" panose="020B0503030000000003" pitchFamily="34" charset="0"/>
                <a:sym typeface="Arial"/>
              </a:rPr>
              <a:t>Of IT certification candidates received salary increases after earning a certification*</a:t>
            </a:r>
            <a:endParaRPr lang="en-US" sz="1600" baseline="30000" dirty="0">
              <a:latin typeface="72" panose="020B0503030000000003" pitchFamily="34" charset="0"/>
              <a:ea typeface="Arial"/>
              <a:cs typeface="72" panose="020B0503030000000003" pitchFamily="34" charset="0"/>
              <a:sym typeface="Arial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31E17CA-CB33-F4B0-1055-DB4732EB3F1F}"/>
              </a:ext>
            </a:extLst>
          </p:cNvPr>
          <p:cNvSpPr txBox="1"/>
          <p:nvPr/>
        </p:nvSpPr>
        <p:spPr>
          <a:xfrm>
            <a:off x="1517248" y="5411045"/>
            <a:ext cx="853869" cy="523084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pPr defTabSz="1088122">
              <a:buClr>
                <a:srgbClr val="F0AB00"/>
              </a:buClr>
              <a:buSzPct val="80000"/>
              <a:defRPr/>
            </a:pPr>
            <a:r>
              <a:rPr lang="en-US" sz="2799" b="1" kern="0" dirty="0">
                <a:solidFill>
                  <a:schemeClr val="accent1"/>
                </a:solidFill>
                <a:ea typeface="Arial Unicode MS" pitchFamily="34" charset="-128"/>
              </a:rPr>
              <a:t>37%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D4A9089-A3AA-567E-64EF-953370BD809B}"/>
              </a:ext>
            </a:extLst>
          </p:cNvPr>
          <p:cNvSpPr txBox="1"/>
          <p:nvPr/>
        </p:nvSpPr>
        <p:spPr>
          <a:xfrm>
            <a:off x="6064004" y="5498742"/>
            <a:ext cx="1817548" cy="492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indent="-25376">
              <a:buClr>
                <a:schemeClr val="lt1"/>
              </a:buClr>
              <a:buSzPct val="25000"/>
            </a:pPr>
            <a:r>
              <a:rPr lang="en-US" sz="1600" dirty="0">
                <a:latin typeface="72" panose="020B0503030000000003" pitchFamily="34" charset="0"/>
                <a:ea typeface="Arial"/>
                <a:cs typeface="72" panose="020B0503030000000003" pitchFamily="34" charset="0"/>
                <a:sym typeface="Arial"/>
              </a:rPr>
              <a:t>Are more confident in their abilities</a:t>
            </a:r>
            <a:r>
              <a:rPr lang="en-US" sz="1600" baseline="30000" dirty="0">
                <a:latin typeface="72" panose="020B0503030000000003" pitchFamily="34" charset="0"/>
                <a:ea typeface="Arial"/>
                <a:cs typeface="72" panose="020B0503030000000003" pitchFamily="34" charset="0"/>
                <a:sym typeface="Arial"/>
              </a:rPr>
              <a:t>*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664F31C-39EC-D7A6-C184-1D0C3070F6A1}"/>
              </a:ext>
            </a:extLst>
          </p:cNvPr>
          <p:cNvSpPr txBox="1"/>
          <p:nvPr/>
        </p:nvSpPr>
        <p:spPr>
          <a:xfrm>
            <a:off x="5265144" y="5411045"/>
            <a:ext cx="853118" cy="523084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pPr defTabSz="1088122">
              <a:spcBef>
                <a:spcPts val="0"/>
              </a:spcBef>
              <a:buClr>
                <a:srgbClr val="F0AB00"/>
              </a:buClr>
              <a:buSzPct val="80000"/>
              <a:defRPr/>
            </a:pPr>
            <a:r>
              <a:rPr lang="en-US" sz="2799" b="1" kern="0" dirty="0">
                <a:solidFill>
                  <a:schemeClr val="accent1"/>
                </a:solidFill>
                <a:ea typeface="Arial Unicode MS" pitchFamily="34" charset="-128"/>
              </a:rPr>
              <a:t>92%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9F1302-37D2-F746-2668-F1DFE3227C27}"/>
              </a:ext>
            </a:extLst>
          </p:cNvPr>
          <p:cNvSpPr txBox="1"/>
          <p:nvPr/>
        </p:nvSpPr>
        <p:spPr>
          <a:xfrm>
            <a:off x="578195" y="6579238"/>
            <a:ext cx="2855968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GB" sz="700" kern="0" dirty="0">
                <a:solidFill>
                  <a:schemeClr val="tx2"/>
                </a:solidFill>
                <a:latin typeface="72" panose="020B0503030000000003" pitchFamily="34" charset="0"/>
                <a:ea typeface="+mn-lt"/>
                <a:cs typeface="72" panose="020B0503030000000003" pitchFamily="34" charset="0"/>
              </a:rPr>
              <a:t>*“</a:t>
            </a:r>
            <a:r>
              <a:rPr lang="en-GB" sz="700" kern="0" dirty="0">
                <a:solidFill>
                  <a:schemeClr val="tx2"/>
                </a:solidFill>
                <a:latin typeface="72" panose="020B0503030000000003" pitchFamily="34" charset="0"/>
                <a:ea typeface="+mn-lt"/>
                <a:cs typeface="72" panose="020B0503030000000003" pitchFamily="34" charset="0"/>
                <a:hlinkClick r:id="rId7"/>
              </a:rPr>
              <a:t>2023 Value of IT Certification Candidate Report</a:t>
            </a:r>
            <a:r>
              <a:rPr lang="en-GB" sz="700" kern="0" dirty="0">
                <a:solidFill>
                  <a:schemeClr val="tx2"/>
                </a:solidFill>
                <a:latin typeface="72" panose="020B0503030000000003" pitchFamily="34" charset="0"/>
                <a:ea typeface="+mn-lt"/>
                <a:cs typeface="72" panose="020B0503030000000003" pitchFamily="34" charset="0"/>
              </a:rPr>
              <a:t>,” Pearson VUE, 2023.</a:t>
            </a:r>
            <a:endParaRPr lang="en-US" sz="700" dirty="0">
              <a:solidFill>
                <a:schemeClr val="tx2"/>
              </a:solidFill>
              <a:latin typeface="72" panose="020B0503030000000003" pitchFamily="34" charset="0"/>
              <a:cs typeface="72" panose="020B050303000000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367275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hank you">
            <a:extLst>
              <a:ext uri="{FF2B5EF4-FFF2-40B4-BE49-F238E27FC236}">
                <a16:creationId xmlns:a16="http://schemas.microsoft.com/office/drawing/2014/main" id="{C05667E3-E4EE-94FB-6E98-80370A1D831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200" y="2727827"/>
            <a:ext cx="5513388" cy="631660"/>
          </a:xfrm>
        </p:spPr>
        <p:txBody>
          <a:bodyPr anchor="t" anchorCtr="0">
            <a:noAutofit/>
          </a:bodyPr>
          <a:lstStyle>
            <a:lvl1pPr>
              <a:defRPr sz="3600" b="1" i="0" spc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 dirty="0"/>
              <a:t>Thank you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6565066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TE23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470CED"/>
      </a:accent1>
      <a:accent2>
        <a:srgbClr val="2CE0BF"/>
      </a:accent2>
      <a:accent3>
        <a:srgbClr val="EBF8FF"/>
      </a:accent3>
      <a:accent4>
        <a:srgbClr val="F1ECFF"/>
      </a:accent4>
      <a:accent5>
        <a:srgbClr val="DAFDF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" panose="020B0503030000000003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" panose="020B0503030000000003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E23Template_0807.pptx" id="{8A341C6F-B11C-4009-93E6-D149EC176BB6}" vid="{8C6ECBD0-E1D4-4138-B6C3-D7D870D3E1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f320316-492a-41dc-b3a1-7d4582d4a38c">
      <UserInfo>
        <DisplayName>Moser, Katie</DisplayName>
        <AccountId>42</AccountId>
        <AccountType/>
      </UserInfo>
      <UserInfo>
        <DisplayName>Drefke, Kate</DisplayName>
        <AccountId>281</AccountId>
        <AccountType/>
      </UserInfo>
    </SharedWithUsers>
    <TaxCatchAll xmlns="cf320316-492a-41dc-b3a1-7d4582d4a38c" xsi:nil="true"/>
    <lcf76f155ced4ddcb4097134ff3c332f xmlns="611e7d52-7ac3-4941-aef7-35504aff74ea">
      <Terms xmlns="http://schemas.microsoft.com/office/infopath/2007/PartnerControls"/>
    </lcf76f155ced4ddcb4097134ff3c332f>
    <SendDate xmlns="611e7d52-7ac3-4941-aef7-35504aff74ea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F2976856E8105468B05DD3CCF922A0A" ma:contentTypeVersion="14" ma:contentTypeDescription="Create a new document." ma:contentTypeScope="" ma:versionID="b519b8a9af4812e1cd56b2cfd9ab6495">
  <xsd:schema xmlns:xsd="http://www.w3.org/2001/XMLSchema" xmlns:xs="http://www.w3.org/2001/XMLSchema" xmlns:p="http://schemas.microsoft.com/office/2006/metadata/properties" xmlns:ns2="611e7d52-7ac3-4941-aef7-35504aff74ea" xmlns:ns3="cf320316-492a-41dc-b3a1-7d4582d4a38c" targetNamespace="http://schemas.microsoft.com/office/2006/metadata/properties" ma:root="true" ma:fieldsID="56cfd6479b1e39a703d88d43cad301e4" ns2:_="" ns3:_="">
    <xsd:import namespace="611e7d52-7ac3-4941-aef7-35504aff74ea"/>
    <xsd:import namespace="cf320316-492a-41dc-b3a1-7d4582d4a38c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Send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11e7d52-7ac3-4941-aef7-35504aff74ea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c7b3fb9d-ee0a-40a8-bd42-4026b75186d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SendDate" ma:index="21" nillable="true" ma:displayName="Send Date" ma:description="Date promo email was sent" ma:format="DateTime" ma:internalName="SendDat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320316-492a-41dc-b3a1-7d4582d4a38c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377c8db9-ea15-476c-92c9-fe4e12bdcd48}" ma:internalName="TaxCatchAll" ma:showField="CatchAllData" ma:web="cf320316-492a-41dc-b3a1-7d4582d4a38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TemplafySlideTemplateConfiguration><![CDATA[{"slideVersion":1,"isValidatorEnabled":false,"isLocked":false,"elementsMetadata":[],"slideId":"637878478204845249","enableDocumentContentUpdater":true,"version":"2.0"}]]></TemplafySlideTemplateConfiguration>
</file>

<file path=customXml/item5.xml><?xml version="1.0" encoding="utf-8"?>
<TemplafySlideFormConfiguration><![CDATA[{"formFields":[],"formDataEntries":[]}]]></TemplafySlideFormConfiguration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611e7d52-7ac3-4941-aef7-35504aff74ea"/>
    <ds:schemaRef ds:uri="http://www.w3.org/XML/1998/namespace"/>
    <ds:schemaRef ds:uri="http://purl.org/dc/elements/1.1/"/>
    <ds:schemaRef ds:uri="http://purl.org/dc/terms/"/>
    <ds:schemaRef ds:uri="http://schemas.openxmlformats.org/package/2006/metadata/core-properties"/>
    <ds:schemaRef ds:uri="cf320316-492a-41dc-b3a1-7d4582d4a38c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D402D7C-1711-442E-8FF2-5D41C4FDB6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11e7d52-7ac3-4941-aef7-35504aff74ea"/>
    <ds:schemaRef ds:uri="cf320316-492a-41dc-b3a1-7d4582d4a38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A82D3B7D-3211-F948-9BB4-FAF5F6EFF483}">
  <ds:schemaRefs/>
</ds:datastoreItem>
</file>

<file path=customXml/itemProps5.xml><?xml version="1.0" encoding="utf-8"?>
<ds:datastoreItem xmlns:ds="http://schemas.openxmlformats.org/officeDocument/2006/customXml" ds:itemID="{349DEB85-3F2D-EB49-94D0-0A37905CB07A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White Template</Template>
  <TotalTime>4583</TotalTime>
  <Words>602</Words>
  <Application>Microsoft Macintosh PowerPoint</Application>
  <PresentationFormat>Widescreen</PresentationFormat>
  <Paragraphs>90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72</vt:lpstr>
      <vt:lpstr>Arial</vt:lpstr>
      <vt:lpstr>Calibri</vt:lpstr>
      <vt:lpstr>Consolas</vt:lpstr>
      <vt:lpstr>Segoe UI</vt:lpstr>
      <vt:lpstr>Wingdings</vt:lpstr>
      <vt:lpstr>White Template</vt:lpstr>
      <vt:lpstr>Observability for your SAP BTP Applications with SAP Cloud ALM</vt:lpstr>
      <vt:lpstr>SAP Cloud ALM Open Telemetry @ SAP</vt:lpstr>
      <vt:lpstr>Next Generation - Data Collection Infrastructure - Goals</vt:lpstr>
      <vt:lpstr>PowerPoint Presentation</vt:lpstr>
      <vt:lpstr>Make your career growth real</vt:lpstr>
      <vt:lpstr>Thank you</vt:lpstr>
    </vt:vector>
  </TitlesOfParts>
  <Manager>&lt;Comms manager name here&gt;</Manager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 information</dc:title>
  <dc:subject>&lt;Event name&gt;</dc:subject>
  <dc:creator>S, Anbusivam</dc:creator>
  <cp:keywords/>
  <dc:description/>
  <cp:lastModifiedBy>S, Anbusivam</cp:lastModifiedBy>
  <cp:revision>1</cp:revision>
  <dcterms:created xsi:type="dcterms:W3CDTF">2023-09-27T07:51:25Z</dcterms:created>
  <dcterms:modified xsi:type="dcterms:W3CDTF">2023-10-15T10:34:50Z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0x0101005F2976856E8105468B05DD3CCF922A0A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Owner">
    <vt:lpwstr>maryfj@microsoft.com</vt:lpwstr>
  </property>
  <property fmtid="{D5CDD505-2E9C-101B-9397-08002B2CF9AE}" pid="15" name="MSIP_Label_f42aa342-8706-4288-bd11-ebb85995028c_SetDate">
    <vt:lpwstr>2017-08-29T14:27:20.8568347-07:00</vt:lpwstr>
  </property>
  <property fmtid="{D5CDD505-2E9C-101B-9397-08002B2CF9AE}" pid="16" name="MSIP_Label_f42aa342-8706-4288-bd11-ebb85995028c_Name">
    <vt:lpwstr>General</vt:lpwstr>
  </property>
  <property fmtid="{D5CDD505-2E9C-101B-9397-08002B2CF9AE}" pid="17" name="MSIP_Label_f42aa342-8706-4288-bd11-ebb85995028c_Application">
    <vt:lpwstr>Microsoft Azure Information Protection</vt:lpwstr>
  </property>
  <property fmtid="{D5CDD505-2E9C-101B-9397-08002B2CF9AE}" pid="18" name="MSIP_Label_f42aa342-8706-4288-bd11-ebb85995028c_Extended_MSFT_Method">
    <vt:lpwstr>Automatic</vt:lpwstr>
  </property>
  <property fmtid="{D5CDD505-2E9C-101B-9397-08002B2CF9AE}" pid="19" name="_ip_UnifiedCompliancePolicyUIAction">
    <vt:lpwstr/>
  </property>
  <property fmtid="{D5CDD505-2E9C-101B-9397-08002B2CF9AE}" pid="20" name="_ip_UnifiedCompliancePolicyProperties">
    <vt:lpwstr/>
  </property>
  <property fmtid="{D5CDD505-2E9C-101B-9397-08002B2CF9AE}" pid="21" name="MediaServiceKeyPoints">
    <vt:lpwstr/>
  </property>
  <property fmtid="{D5CDD505-2E9C-101B-9397-08002B2CF9AE}" pid="22" name="MediaServiceImageTags">
    <vt:lpwstr/>
  </property>
</Properties>
</file>

<file path=docProps/thumbnail.jpeg>
</file>